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sldSz cx="18288000" cy="10287000"/>
  <p:notesSz cx="6858000" cy="9144000"/>
  <p:embeddedFontLst>
    <p:embeddedFont>
      <p:font typeface="Calibri" panose="020F0502020204030204" pitchFamily="34" charset="0"/>
      <p:regular r:id="rId26"/>
      <p:bold r:id="rId27"/>
      <p:italic r:id="rId28"/>
      <p:boldItalic r:id="rId29"/>
    </p:embeddedFont>
    <p:embeddedFont>
      <p:font typeface="Glacial Indifference" panose="020B0604020202020204" charset="0"/>
      <p:regular r:id="rId30"/>
    </p:embeddedFont>
    <p:embeddedFont>
      <p:font typeface="Muli Bold" panose="020B0604020202020204" charset="0"/>
      <p:regular r:id="rId31"/>
    </p:embeddedFont>
    <p:embeddedFont>
      <p:font typeface="Muli Semi-Bold" panose="020B0604020202020204" charset="0"/>
      <p:regular r:id="rId32"/>
    </p:embeddedFont>
    <p:embeddedFont>
      <p:font typeface="Noto Serif Display" panose="020B0604020202020204"/>
      <p:regular r:id="rId33"/>
    </p:embeddedFont>
    <p:embeddedFont>
      <p:font typeface="Nunito Sans" pitchFamily="2" charset="0"/>
      <p:regular r:id="rId34"/>
    </p:embeddedFont>
    <p:embeddedFont>
      <p:font typeface="Nunito Sans Bold" charset="0"/>
      <p:regular r:id="rId35"/>
    </p:embeddedFont>
    <p:embeddedFont>
      <p:font typeface="Nunito Sans Heavy" panose="020B0604020202020204" charset="0"/>
      <p:regular r:id="rId36"/>
    </p:embeddedFont>
    <p:embeddedFont>
      <p:font typeface="Roboto" panose="02000000000000000000" pitchFamily="2" charset="0"/>
      <p:regular r:id="rId37"/>
    </p:embeddedFont>
    <p:embeddedFont>
      <p:font typeface="Roboto Bold" panose="02000000000000000000" charset="0"/>
      <p:regular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58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9.svg"/></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9834401" y="1767500"/>
            <a:ext cx="7718849" cy="4039531"/>
          </a:xfrm>
          <a:custGeom>
            <a:avLst/>
            <a:gdLst/>
            <a:ahLst/>
            <a:cxnLst/>
            <a:rect l="l" t="t" r="r" b="b"/>
            <a:pathLst>
              <a:path w="7718849" h="4039531">
                <a:moveTo>
                  <a:pt x="0" y="0"/>
                </a:moveTo>
                <a:lnTo>
                  <a:pt x="7718849" y="0"/>
                </a:lnTo>
                <a:lnTo>
                  <a:pt x="7718849" y="4039531"/>
                </a:lnTo>
                <a:lnTo>
                  <a:pt x="0" y="4039531"/>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214610" y="885825"/>
            <a:ext cx="6885543" cy="3679825"/>
          </a:xfrm>
          <a:prstGeom prst="rect">
            <a:avLst/>
          </a:prstGeom>
        </p:spPr>
        <p:txBody>
          <a:bodyPr lIns="0" tIns="0" rIns="0" bIns="0" rtlCol="0" anchor="t">
            <a:spAutoFit/>
          </a:bodyPr>
          <a:lstStyle/>
          <a:p>
            <a:pPr>
              <a:lnSpc>
                <a:spcPts val="9799"/>
              </a:lnSpc>
              <a:spcBef>
                <a:spcPct val="0"/>
              </a:spcBef>
            </a:pPr>
            <a:r>
              <a:rPr lang="en-US" sz="6999" spc="139">
                <a:solidFill>
                  <a:srgbClr val="FFFFFF"/>
                </a:solidFill>
                <a:latin typeface="Roboto"/>
              </a:rPr>
              <a:t>THIẾT KẾ WEB QUY TRÌNH GIA HẠN HỘ  CHIẾU</a:t>
            </a:r>
          </a:p>
        </p:txBody>
      </p:sp>
      <p:sp>
        <p:nvSpPr>
          <p:cNvPr id="4" name="TextBox 4"/>
          <p:cNvSpPr txBox="1"/>
          <p:nvPr/>
        </p:nvSpPr>
        <p:spPr>
          <a:xfrm>
            <a:off x="2575053" y="5700517"/>
            <a:ext cx="7259348" cy="534035"/>
          </a:xfrm>
          <a:prstGeom prst="rect">
            <a:avLst/>
          </a:prstGeom>
        </p:spPr>
        <p:txBody>
          <a:bodyPr lIns="0" tIns="0" rIns="0" bIns="0" rtlCol="0" anchor="t">
            <a:spAutoFit/>
          </a:bodyPr>
          <a:lstStyle/>
          <a:p>
            <a:pPr>
              <a:lnSpc>
                <a:spcPts val="4180"/>
              </a:lnSpc>
            </a:pPr>
            <a:r>
              <a:rPr lang="en-US" sz="3800">
                <a:solidFill>
                  <a:srgbClr val="FFFFFF"/>
                </a:solidFill>
                <a:latin typeface="Muli Bold"/>
              </a:rPr>
              <a:t>Môn: Bảo mật cơ sở dữ liệu</a:t>
            </a:r>
          </a:p>
        </p:txBody>
      </p:sp>
      <p:sp>
        <p:nvSpPr>
          <p:cNvPr id="5" name="TextBox 5"/>
          <p:cNvSpPr txBox="1"/>
          <p:nvPr/>
        </p:nvSpPr>
        <p:spPr>
          <a:xfrm>
            <a:off x="2575053" y="6718594"/>
            <a:ext cx="7259348" cy="534035"/>
          </a:xfrm>
          <a:prstGeom prst="rect">
            <a:avLst/>
          </a:prstGeom>
        </p:spPr>
        <p:txBody>
          <a:bodyPr lIns="0" tIns="0" rIns="0" bIns="0" rtlCol="0" anchor="t">
            <a:spAutoFit/>
          </a:bodyPr>
          <a:lstStyle/>
          <a:p>
            <a:pPr>
              <a:lnSpc>
                <a:spcPts val="4180"/>
              </a:lnSpc>
            </a:pPr>
            <a:r>
              <a:rPr lang="en-US" sz="3800">
                <a:solidFill>
                  <a:srgbClr val="FFFFFF"/>
                </a:solidFill>
                <a:latin typeface="Muli Bold"/>
              </a:rPr>
              <a:t>Nhóm: 02</a:t>
            </a:r>
          </a:p>
        </p:txBody>
      </p:sp>
      <p:sp>
        <p:nvSpPr>
          <p:cNvPr id="6" name="TextBox 6"/>
          <p:cNvSpPr txBox="1"/>
          <p:nvPr/>
        </p:nvSpPr>
        <p:spPr>
          <a:xfrm>
            <a:off x="2575053" y="7738404"/>
            <a:ext cx="7259348" cy="534035"/>
          </a:xfrm>
          <a:prstGeom prst="rect">
            <a:avLst/>
          </a:prstGeom>
        </p:spPr>
        <p:txBody>
          <a:bodyPr lIns="0" tIns="0" rIns="0" bIns="0" rtlCol="0" anchor="t">
            <a:spAutoFit/>
          </a:bodyPr>
          <a:lstStyle/>
          <a:p>
            <a:pPr>
              <a:lnSpc>
                <a:spcPts val="4180"/>
              </a:lnSpc>
            </a:pPr>
            <a:r>
              <a:rPr lang="en-US" sz="3800">
                <a:solidFill>
                  <a:srgbClr val="FFFFFF"/>
                </a:solidFill>
                <a:latin typeface="Muli Bold"/>
              </a:rPr>
              <a:t>GVHD: Ths. Lê Thị Minh Châu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7427483" y="-1575964"/>
            <a:ext cx="19663634" cy="9733499"/>
          </a:xfrm>
          <a:custGeom>
            <a:avLst/>
            <a:gdLst/>
            <a:ahLst/>
            <a:cxnLst/>
            <a:rect l="l" t="t" r="r" b="b"/>
            <a:pathLst>
              <a:path w="19663634" h="9733499">
                <a:moveTo>
                  <a:pt x="0" y="0"/>
                </a:moveTo>
                <a:lnTo>
                  <a:pt x="19663634" y="0"/>
                </a:lnTo>
                <a:lnTo>
                  <a:pt x="19663634" y="9733499"/>
                </a:lnTo>
                <a:lnTo>
                  <a:pt x="0" y="973349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751691" y="-796249"/>
            <a:ext cx="11959227" cy="11879498"/>
          </a:xfrm>
          <a:custGeom>
            <a:avLst/>
            <a:gdLst/>
            <a:ahLst/>
            <a:cxnLst/>
            <a:rect l="l" t="t" r="r" b="b"/>
            <a:pathLst>
              <a:path w="11959227" h="11879498">
                <a:moveTo>
                  <a:pt x="0" y="0"/>
                </a:moveTo>
                <a:lnTo>
                  <a:pt x="11959227" y="0"/>
                </a:lnTo>
                <a:lnTo>
                  <a:pt x="11959227" y="11879498"/>
                </a:lnTo>
                <a:lnTo>
                  <a:pt x="0" y="11879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371819" y="2441973"/>
            <a:ext cx="13425069" cy="5403055"/>
          </a:xfrm>
          <a:custGeom>
            <a:avLst/>
            <a:gdLst/>
            <a:ahLst/>
            <a:cxnLst/>
            <a:rect l="l" t="t" r="r" b="b"/>
            <a:pathLst>
              <a:path w="13425069" h="5403055">
                <a:moveTo>
                  <a:pt x="0" y="0"/>
                </a:moveTo>
                <a:lnTo>
                  <a:pt x="13425070" y="0"/>
                </a:lnTo>
                <a:lnTo>
                  <a:pt x="13425070" y="5403054"/>
                </a:lnTo>
                <a:lnTo>
                  <a:pt x="0" y="5403054"/>
                </a:lnTo>
                <a:lnTo>
                  <a:pt x="0" y="0"/>
                </a:lnTo>
                <a:close/>
              </a:path>
            </a:pathLst>
          </a:custGeom>
          <a:blipFill>
            <a:blip r:embed="rId6"/>
            <a:stretch>
              <a:fillRect l="-2371" r="-4032"/>
            </a:stretch>
          </a:blipFill>
        </p:spPr>
        <p:txBody>
          <a:bodyPr/>
          <a:lstStyle/>
          <a:p>
            <a:endParaRPr lang="en-GB"/>
          </a:p>
        </p:txBody>
      </p:sp>
      <p:sp>
        <p:nvSpPr>
          <p:cNvPr id="5" name="TextBox 5"/>
          <p:cNvSpPr txBox="1"/>
          <p:nvPr/>
        </p:nvSpPr>
        <p:spPr>
          <a:xfrm>
            <a:off x="743638" y="539810"/>
            <a:ext cx="10702887"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THIẾT KẾ CSDL Ở MỨC LOGIC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3792556" y="2893972"/>
            <a:ext cx="11429140" cy="7118189"/>
          </a:xfrm>
          <a:custGeom>
            <a:avLst/>
            <a:gdLst/>
            <a:ahLst/>
            <a:cxnLst/>
            <a:rect l="l" t="t" r="r" b="b"/>
            <a:pathLst>
              <a:path w="11429140" h="7118189">
                <a:moveTo>
                  <a:pt x="0" y="0"/>
                </a:moveTo>
                <a:lnTo>
                  <a:pt x="11429140" y="0"/>
                </a:lnTo>
                <a:lnTo>
                  <a:pt x="11429140" y="7118189"/>
                </a:lnTo>
                <a:lnTo>
                  <a:pt x="0" y="7118189"/>
                </a:lnTo>
                <a:lnTo>
                  <a:pt x="0" y="0"/>
                </a:lnTo>
                <a:close/>
              </a:path>
            </a:pathLst>
          </a:custGeom>
          <a:blipFill>
            <a:blip r:embed="rId2"/>
            <a:stretch>
              <a:fillRect r="-780"/>
            </a:stretch>
          </a:blipFill>
        </p:spPr>
        <p:txBody>
          <a:bodyPr/>
          <a:lstStyle/>
          <a:p>
            <a:endParaRPr lang="en-GB"/>
          </a:p>
        </p:txBody>
      </p:sp>
      <p:sp>
        <p:nvSpPr>
          <p:cNvPr id="3" name="TextBox 3"/>
          <p:cNvSpPr txBox="1"/>
          <p:nvPr/>
        </p:nvSpPr>
        <p:spPr>
          <a:xfrm>
            <a:off x="3792556" y="515022"/>
            <a:ext cx="10702887" cy="2114484"/>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THIẾT KẾ CSDL Ở MỨC VẬT LÍ  DƯỚI DẠNG SƠ ĐỒ DIAGRAM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3099956" y="1562739"/>
            <a:ext cx="12774590" cy="8224183"/>
          </a:xfrm>
          <a:custGeom>
            <a:avLst/>
            <a:gdLst/>
            <a:ahLst/>
            <a:cxnLst/>
            <a:rect l="l" t="t" r="r" b="b"/>
            <a:pathLst>
              <a:path w="12774590" h="8224183">
                <a:moveTo>
                  <a:pt x="0" y="0"/>
                </a:moveTo>
                <a:lnTo>
                  <a:pt x="12774589" y="0"/>
                </a:lnTo>
                <a:lnTo>
                  <a:pt x="12774589" y="8224184"/>
                </a:lnTo>
                <a:lnTo>
                  <a:pt x="0" y="8224184"/>
                </a:lnTo>
                <a:lnTo>
                  <a:pt x="0" y="0"/>
                </a:lnTo>
                <a:close/>
              </a:path>
            </a:pathLst>
          </a:custGeom>
          <a:blipFill>
            <a:blip r:embed="rId2"/>
            <a:stretch>
              <a:fillRect l="-1364" t="-2109" r="-809"/>
            </a:stretch>
          </a:blipFill>
        </p:spPr>
        <p:txBody>
          <a:bodyPr/>
          <a:lstStyle/>
          <a:p>
            <a:endParaRPr lang="en-GB"/>
          </a:p>
        </p:txBody>
      </p:sp>
      <p:sp>
        <p:nvSpPr>
          <p:cNvPr id="3" name="TextBox 3"/>
          <p:cNvSpPr txBox="1"/>
          <p:nvPr/>
        </p:nvSpPr>
        <p:spPr>
          <a:xfrm>
            <a:off x="3792556" y="515022"/>
            <a:ext cx="10702887"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THIẾT KẾ USECASE</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834697" y="1630900"/>
            <a:ext cx="16618606" cy="7627400"/>
          </a:xfrm>
          <a:custGeom>
            <a:avLst/>
            <a:gdLst/>
            <a:ahLst/>
            <a:cxnLst/>
            <a:rect l="l" t="t" r="r" b="b"/>
            <a:pathLst>
              <a:path w="16618606" h="7627400">
                <a:moveTo>
                  <a:pt x="0" y="0"/>
                </a:moveTo>
                <a:lnTo>
                  <a:pt x="16618606" y="0"/>
                </a:lnTo>
                <a:lnTo>
                  <a:pt x="16618606" y="7627400"/>
                </a:lnTo>
                <a:lnTo>
                  <a:pt x="0" y="7627400"/>
                </a:lnTo>
                <a:lnTo>
                  <a:pt x="0" y="0"/>
                </a:lnTo>
                <a:close/>
              </a:path>
            </a:pathLst>
          </a:custGeom>
          <a:blipFill>
            <a:blip r:embed="rId2"/>
            <a:stretch>
              <a:fillRect l="-2233" t="-1643" r="-2233"/>
            </a:stretch>
          </a:blipFill>
        </p:spPr>
        <p:txBody>
          <a:bodyPr/>
          <a:lstStyle/>
          <a:p>
            <a:endParaRPr lang="en-GB"/>
          </a:p>
        </p:txBody>
      </p:sp>
      <p:sp>
        <p:nvSpPr>
          <p:cNvPr id="3" name="TextBox 3"/>
          <p:cNvSpPr txBox="1"/>
          <p:nvPr/>
        </p:nvSpPr>
        <p:spPr>
          <a:xfrm>
            <a:off x="3792556" y="515022"/>
            <a:ext cx="10702887"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SEQUENCE DIAGRAM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TextBox 2"/>
          <p:cNvSpPr txBox="1"/>
          <p:nvPr/>
        </p:nvSpPr>
        <p:spPr>
          <a:xfrm>
            <a:off x="6003762" y="2019300"/>
            <a:ext cx="6208752"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THIẾT KẾ OLS</a:t>
            </a:r>
          </a:p>
        </p:txBody>
      </p:sp>
      <p:sp>
        <p:nvSpPr>
          <p:cNvPr id="3" name="TextBox 3"/>
          <p:cNvSpPr txBox="1"/>
          <p:nvPr/>
        </p:nvSpPr>
        <p:spPr>
          <a:xfrm>
            <a:off x="1250404" y="4330382"/>
            <a:ext cx="15715468" cy="2614644"/>
          </a:xfrm>
          <a:prstGeom prst="rect">
            <a:avLst/>
          </a:prstGeom>
        </p:spPr>
        <p:txBody>
          <a:bodyPr lIns="0" tIns="0" rIns="0" bIns="0" rtlCol="0" anchor="t">
            <a:spAutoFit/>
          </a:bodyPr>
          <a:lstStyle/>
          <a:p>
            <a:pPr>
              <a:lnSpc>
                <a:spcPts val="4141"/>
              </a:lnSpc>
              <a:spcBef>
                <a:spcPct val="0"/>
              </a:spcBef>
            </a:pPr>
            <a:r>
              <a:rPr lang="en-US" sz="3185" spc="391">
                <a:solidFill>
                  <a:srgbClr val="FFFFFF"/>
                </a:solidFill>
                <a:latin typeface="Roboto"/>
              </a:rPr>
              <a:t> LEVEL: PUBLIC (PUB), CONFIDENT (CONF), SENSITIVE (SEN)</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COMPARTMENT: BPXACTHUC, BPXETDUYET, BPLUUTRU, BPGIAMSAT</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GROUP: THUDUC, QUAN1, QUAN2, QUAN3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8303742" y="827609"/>
            <a:ext cx="8459799" cy="4114800"/>
          </a:xfrm>
          <a:custGeom>
            <a:avLst/>
            <a:gdLst/>
            <a:ahLst/>
            <a:cxnLst/>
            <a:rect l="l" t="t" r="r" b="b"/>
            <a:pathLst>
              <a:path w="8459799" h="4114800">
                <a:moveTo>
                  <a:pt x="0" y="0"/>
                </a:moveTo>
                <a:lnTo>
                  <a:pt x="8459799" y="0"/>
                </a:lnTo>
                <a:lnTo>
                  <a:pt x="8459799" y="4114800"/>
                </a:lnTo>
                <a:lnTo>
                  <a:pt x="0" y="4114800"/>
                </a:lnTo>
                <a:lnTo>
                  <a:pt x="0" y="0"/>
                </a:lnTo>
                <a:close/>
              </a:path>
            </a:pathLst>
          </a:custGeom>
          <a:blipFill>
            <a:blip r:embed="rId2"/>
            <a:stretch>
              <a:fillRect/>
            </a:stretch>
          </a:blipFill>
        </p:spPr>
        <p:txBody>
          <a:bodyPr/>
          <a:lstStyle/>
          <a:p>
            <a:endParaRPr lang="en-GB"/>
          </a:p>
        </p:txBody>
      </p:sp>
      <p:sp>
        <p:nvSpPr>
          <p:cNvPr id="3" name="Freeform 3"/>
          <p:cNvSpPr/>
          <p:nvPr/>
        </p:nvSpPr>
        <p:spPr>
          <a:xfrm>
            <a:off x="8303742" y="5664932"/>
            <a:ext cx="8459799" cy="4114800"/>
          </a:xfrm>
          <a:custGeom>
            <a:avLst/>
            <a:gdLst/>
            <a:ahLst/>
            <a:cxnLst/>
            <a:rect l="l" t="t" r="r" b="b"/>
            <a:pathLst>
              <a:path w="8459799" h="4114800">
                <a:moveTo>
                  <a:pt x="0" y="0"/>
                </a:moveTo>
                <a:lnTo>
                  <a:pt x="8459799" y="0"/>
                </a:lnTo>
                <a:lnTo>
                  <a:pt x="8459799" y="4114800"/>
                </a:lnTo>
                <a:lnTo>
                  <a:pt x="0" y="4114800"/>
                </a:lnTo>
                <a:lnTo>
                  <a:pt x="0" y="0"/>
                </a:lnTo>
                <a:close/>
              </a:path>
            </a:pathLst>
          </a:custGeom>
          <a:blipFill>
            <a:blip r:embed="rId2"/>
            <a:stretch>
              <a:fillRect/>
            </a:stretch>
          </a:blipFill>
        </p:spPr>
        <p:txBody>
          <a:bodyPr/>
          <a:lstStyle/>
          <a:p>
            <a:endParaRPr lang="en-GB"/>
          </a:p>
        </p:txBody>
      </p:sp>
      <p:sp>
        <p:nvSpPr>
          <p:cNvPr id="4" name="TextBox 4"/>
          <p:cNvSpPr txBox="1"/>
          <p:nvPr/>
        </p:nvSpPr>
        <p:spPr>
          <a:xfrm>
            <a:off x="1028700" y="2503780"/>
            <a:ext cx="3390900"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LEVEL</a:t>
            </a:r>
          </a:p>
        </p:txBody>
      </p:sp>
      <p:sp>
        <p:nvSpPr>
          <p:cNvPr id="5" name="TextBox 5"/>
          <p:cNvSpPr txBox="1"/>
          <p:nvPr/>
        </p:nvSpPr>
        <p:spPr>
          <a:xfrm>
            <a:off x="1028700" y="6674615"/>
            <a:ext cx="5850764"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COMPARTMENT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6872681" y="1230362"/>
            <a:ext cx="8600337" cy="3727903"/>
          </a:xfrm>
          <a:custGeom>
            <a:avLst/>
            <a:gdLst/>
            <a:ahLst/>
            <a:cxnLst/>
            <a:rect l="l" t="t" r="r" b="b"/>
            <a:pathLst>
              <a:path w="8600337" h="3727903">
                <a:moveTo>
                  <a:pt x="0" y="0"/>
                </a:moveTo>
                <a:lnTo>
                  <a:pt x="8600338" y="0"/>
                </a:lnTo>
                <a:lnTo>
                  <a:pt x="8600338" y="3727903"/>
                </a:lnTo>
                <a:lnTo>
                  <a:pt x="0" y="3727903"/>
                </a:lnTo>
                <a:lnTo>
                  <a:pt x="0" y="0"/>
                </a:lnTo>
                <a:close/>
              </a:path>
            </a:pathLst>
          </a:custGeom>
          <a:blipFill>
            <a:blip r:embed="rId2"/>
            <a:stretch>
              <a:fillRect/>
            </a:stretch>
          </a:blipFill>
        </p:spPr>
        <p:txBody>
          <a:bodyPr/>
          <a:lstStyle/>
          <a:p>
            <a:endParaRPr lang="en-GB"/>
          </a:p>
        </p:txBody>
      </p:sp>
      <p:sp>
        <p:nvSpPr>
          <p:cNvPr id="3" name="Freeform 3"/>
          <p:cNvSpPr/>
          <p:nvPr/>
        </p:nvSpPr>
        <p:spPr>
          <a:xfrm>
            <a:off x="6872681" y="5690132"/>
            <a:ext cx="8600337" cy="2975990"/>
          </a:xfrm>
          <a:custGeom>
            <a:avLst/>
            <a:gdLst/>
            <a:ahLst/>
            <a:cxnLst/>
            <a:rect l="l" t="t" r="r" b="b"/>
            <a:pathLst>
              <a:path w="8600337" h="2975990">
                <a:moveTo>
                  <a:pt x="0" y="0"/>
                </a:moveTo>
                <a:lnTo>
                  <a:pt x="8600338" y="0"/>
                </a:lnTo>
                <a:lnTo>
                  <a:pt x="8600338" y="2975990"/>
                </a:lnTo>
                <a:lnTo>
                  <a:pt x="0" y="2975990"/>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870777" y="2503780"/>
            <a:ext cx="3320223"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GROUP</a:t>
            </a:r>
          </a:p>
        </p:txBody>
      </p:sp>
      <p:sp>
        <p:nvSpPr>
          <p:cNvPr id="5" name="TextBox 5"/>
          <p:cNvSpPr txBox="1"/>
          <p:nvPr/>
        </p:nvSpPr>
        <p:spPr>
          <a:xfrm>
            <a:off x="1104900" y="6353026"/>
            <a:ext cx="4991100"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LABEL TAG</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TextBox 2"/>
          <p:cNvSpPr txBox="1"/>
          <p:nvPr/>
        </p:nvSpPr>
        <p:spPr>
          <a:xfrm>
            <a:off x="6609980" y="1290635"/>
            <a:ext cx="5782588"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THIẾT KẾ RLS</a:t>
            </a:r>
          </a:p>
        </p:txBody>
      </p:sp>
      <p:sp>
        <p:nvSpPr>
          <p:cNvPr id="3" name="TextBox 3"/>
          <p:cNvSpPr txBox="1"/>
          <p:nvPr/>
        </p:nvSpPr>
        <p:spPr>
          <a:xfrm>
            <a:off x="9057608" y="5095875"/>
            <a:ext cx="8335741" cy="2614644"/>
          </a:xfrm>
          <a:prstGeom prst="rect">
            <a:avLst/>
          </a:prstGeom>
        </p:spPr>
        <p:txBody>
          <a:bodyPr lIns="0" tIns="0" rIns="0" bIns="0" rtlCol="0" anchor="t">
            <a:spAutoFit/>
          </a:bodyPr>
          <a:lstStyle/>
          <a:p>
            <a:pPr>
              <a:lnSpc>
                <a:spcPts val="4141"/>
              </a:lnSpc>
              <a:spcBef>
                <a:spcPct val="0"/>
              </a:spcBef>
            </a:pPr>
            <a:r>
              <a:rPr lang="en-US" sz="3185" spc="391">
                <a:solidFill>
                  <a:srgbClr val="FFFFFF"/>
                </a:solidFill>
                <a:latin typeface="Roboto"/>
              </a:rPr>
              <a:t> REJECT_IS_REJECT_POL</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READY_TO_UPDATE_PASSPORT_POL</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PASSPORT_FITER_POL</a:t>
            </a:r>
          </a:p>
        </p:txBody>
      </p:sp>
      <p:sp>
        <p:nvSpPr>
          <p:cNvPr id="4" name="TextBox 4"/>
          <p:cNvSpPr txBox="1"/>
          <p:nvPr/>
        </p:nvSpPr>
        <p:spPr>
          <a:xfrm>
            <a:off x="1028700" y="5095875"/>
            <a:ext cx="4550043" cy="2614644"/>
          </a:xfrm>
          <a:prstGeom prst="rect">
            <a:avLst/>
          </a:prstGeom>
        </p:spPr>
        <p:txBody>
          <a:bodyPr lIns="0" tIns="0" rIns="0" bIns="0" rtlCol="0" anchor="t">
            <a:spAutoFit/>
          </a:bodyPr>
          <a:lstStyle/>
          <a:p>
            <a:pPr>
              <a:lnSpc>
                <a:spcPts val="4141"/>
              </a:lnSpc>
              <a:spcBef>
                <a:spcPct val="0"/>
              </a:spcBef>
            </a:pPr>
            <a:r>
              <a:rPr lang="en-US" sz="3185" spc="391">
                <a:solidFill>
                  <a:srgbClr val="FFFFFF"/>
                </a:solidFill>
                <a:latin typeface="Roboto"/>
              </a:rPr>
              <a:t> IS_REJECTED</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READY_TO_UPDATE</a:t>
            </a:r>
          </a:p>
          <a:p>
            <a:pPr>
              <a:lnSpc>
                <a:spcPts val="4141"/>
              </a:lnSpc>
              <a:spcBef>
                <a:spcPct val="0"/>
              </a:spcBef>
            </a:pPr>
            <a:endParaRPr lang="en-US" sz="3185" spc="391">
              <a:solidFill>
                <a:srgbClr val="FFFFFF"/>
              </a:solidFill>
              <a:latin typeface="Roboto"/>
            </a:endParaRPr>
          </a:p>
          <a:p>
            <a:pPr>
              <a:lnSpc>
                <a:spcPts val="4141"/>
              </a:lnSpc>
              <a:spcBef>
                <a:spcPct val="0"/>
              </a:spcBef>
            </a:pPr>
            <a:r>
              <a:rPr lang="en-US" sz="3185" spc="391">
                <a:solidFill>
                  <a:srgbClr val="FFFFFF"/>
                </a:solidFill>
                <a:latin typeface="Roboto"/>
              </a:rPr>
              <a:t> PASSPORT_FITER</a:t>
            </a:r>
          </a:p>
        </p:txBody>
      </p:sp>
      <p:sp>
        <p:nvSpPr>
          <p:cNvPr id="5" name="TextBox 5"/>
          <p:cNvSpPr txBox="1"/>
          <p:nvPr/>
        </p:nvSpPr>
        <p:spPr>
          <a:xfrm>
            <a:off x="1861354" y="3583984"/>
            <a:ext cx="3091646" cy="496483"/>
          </a:xfrm>
          <a:prstGeom prst="rect">
            <a:avLst/>
          </a:prstGeom>
        </p:spPr>
        <p:txBody>
          <a:bodyPr wrap="square" lIns="0" tIns="0" rIns="0" bIns="0" rtlCol="0" anchor="t">
            <a:spAutoFit/>
          </a:bodyPr>
          <a:lstStyle/>
          <a:p>
            <a:pPr>
              <a:lnSpc>
                <a:spcPts val="4141"/>
              </a:lnSpc>
              <a:spcBef>
                <a:spcPct val="0"/>
              </a:spcBef>
            </a:pPr>
            <a:r>
              <a:rPr lang="en-US" sz="3185" spc="391" dirty="0">
                <a:solidFill>
                  <a:srgbClr val="FFFFFF"/>
                </a:solidFill>
                <a:latin typeface="Roboto"/>
              </a:rPr>
              <a:t>FUNCTION</a:t>
            </a:r>
          </a:p>
        </p:txBody>
      </p:sp>
      <p:sp>
        <p:nvSpPr>
          <p:cNvPr id="6" name="TextBox 6"/>
          <p:cNvSpPr txBox="1"/>
          <p:nvPr/>
        </p:nvSpPr>
        <p:spPr>
          <a:xfrm>
            <a:off x="12392568" y="3583984"/>
            <a:ext cx="1665821" cy="528665"/>
          </a:xfrm>
          <a:prstGeom prst="rect">
            <a:avLst/>
          </a:prstGeom>
        </p:spPr>
        <p:txBody>
          <a:bodyPr lIns="0" tIns="0" rIns="0" bIns="0" rtlCol="0" anchor="t">
            <a:spAutoFit/>
          </a:bodyPr>
          <a:lstStyle/>
          <a:p>
            <a:pPr>
              <a:lnSpc>
                <a:spcPts val="4141"/>
              </a:lnSpc>
              <a:spcBef>
                <a:spcPct val="0"/>
              </a:spcBef>
            </a:pPr>
            <a:r>
              <a:rPr lang="en-US" sz="3185" spc="391" dirty="0">
                <a:solidFill>
                  <a:srgbClr val="FFFFFF"/>
                </a:solidFill>
                <a:latin typeface="Roboto"/>
              </a:rPr>
              <a:t>POLICY</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extLst>
              <p:ext uri="{D42A27DB-BD31-4B8C-83A1-F6EECF244321}">
                <p14:modId xmlns:p14="http://schemas.microsoft.com/office/powerpoint/2010/main" val="2918113291"/>
              </p:ext>
            </p:extLst>
          </p:nvPr>
        </p:nvGraphicFramePr>
        <p:xfrm>
          <a:off x="1272414" y="1984578"/>
          <a:ext cx="15872586" cy="7742832"/>
        </p:xfrm>
        <a:graphic>
          <a:graphicData uri="http://schemas.openxmlformats.org/drawingml/2006/table">
            <a:tbl>
              <a:tblPr/>
              <a:tblGrid>
                <a:gridCol w="5290862">
                  <a:extLst>
                    <a:ext uri="{9D8B030D-6E8A-4147-A177-3AD203B41FA5}">
                      <a16:colId xmlns:a16="http://schemas.microsoft.com/office/drawing/2014/main" val="20000"/>
                    </a:ext>
                  </a:extLst>
                </a:gridCol>
                <a:gridCol w="5290862">
                  <a:extLst>
                    <a:ext uri="{9D8B030D-6E8A-4147-A177-3AD203B41FA5}">
                      <a16:colId xmlns:a16="http://schemas.microsoft.com/office/drawing/2014/main" val="20001"/>
                    </a:ext>
                  </a:extLst>
                </a:gridCol>
                <a:gridCol w="5290862">
                  <a:extLst>
                    <a:ext uri="{9D8B030D-6E8A-4147-A177-3AD203B41FA5}">
                      <a16:colId xmlns:a16="http://schemas.microsoft.com/office/drawing/2014/main" val="20002"/>
                    </a:ext>
                  </a:extLst>
                </a:gridCol>
              </a:tblGrid>
              <a:tr h="1608705">
                <a:tc>
                  <a:txBody>
                    <a:bodyPr/>
                    <a:lstStyle/>
                    <a:p>
                      <a:pPr algn="ctr">
                        <a:lnSpc>
                          <a:spcPts val="3779"/>
                        </a:lnSpc>
                        <a:defRPr/>
                      </a:pPr>
                      <a:r>
                        <a:rPr lang="en-US" sz="2699">
                          <a:solidFill>
                            <a:srgbClr val="FFFFFF"/>
                          </a:solidFill>
                          <a:latin typeface="Roboto Bold"/>
                        </a:rPr>
                        <a:t>POLICY</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79"/>
                        </a:lnSpc>
                        <a:defRPr/>
                      </a:pPr>
                      <a:r>
                        <a:rPr lang="en-US" sz="2699">
                          <a:solidFill>
                            <a:srgbClr val="FFFFFF"/>
                          </a:solidFill>
                          <a:latin typeface="Roboto Bold"/>
                        </a:rPr>
                        <a:t>STATEMENT_TYPE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ctr">
                        <a:lnSpc>
                          <a:spcPts val="3779"/>
                        </a:lnSpc>
                        <a:defRPr/>
                      </a:pPr>
                      <a:r>
                        <a:rPr lang="en-US" sz="2699">
                          <a:solidFill>
                            <a:srgbClr val="FFFFFF"/>
                          </a:solidFill>
                          <a:latin typeface="Roboto"/>
                        </a:rPr>
                        <a:t>OBJECT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0"/>
                  </a:ext>
                </a:extLst>
              </a:tr>
              <a:tr h="1713947">
                <a:tc>
                  <a:txBody>
                    <a:bodyPr/>
                    <a:lstStyle/>
                    <a:p>
                      <a:pPr algn="l">
                        <a:lnSpc>
                          <a:spcPts val="3779"/>
                        </a:lnSpc>
                        <a:defRPr/>
                      </a:pPr>
                      <a:r>
                        <a:rPr lang="en-US" sz="2699">
                          <a:solidFill>
                            <a:srgbClr val="FFFFFF"/>
                          </a:solidFill>
                          <a:latin typeface="Roboto"/>
                        </a:rPr>
                        <a:t>REJECT_IS_REJECT_POL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a:solidFill>
                            <a:srgbClr val="FFFFFF"/>
                          </a:solidFill>
                          <a:latin typeface="Roboto"/>
                        </a:rPr>
                        <a:t>UPDATE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a:solidFill>
                            <a:srgbClr val="FFFFFF"/>
                          </a:solidFill>
                          <a:latin typeface="Roboto"/>
                        </a:rPr>
                        <a:t>USER_REQUEST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1"/>
                  </a:ext>
                </a:extLst>
              </a:tr>
              <a:tr h="2210090">
                <a:tc>
                  <a:txBody>
                    <a:bodyPr/>
                    <a:lstStyle/>
                    <a:p>
                      <a:pPr algn="l">
                        <a:lnSpc>
                          <a:spcPts val="3779"/>
                        </a:lnSpc>
                        <a:defRPr/>
                      </a:pPr>
                      <a:r>
                        <a:rPr lang="en-US" sz="2699">
                          <a:solidFill>
                            <a:srgbClr val="FFFFFF"/>
                          </a:solidFill>
                          <a:latin typeface="Roboto"/>
                        </a:rPr>
                        <a:t> READY_TO_UPDATE_PASSPORT_POL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a:solidFill>
                            <a:srgbClr val="FFFFFF"/>
                          </a:solidFill>
                          <a:latin typeface="Roboto"/>
                        </a:rPr>
                        <a:t>UPDATE, DELETE</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a:solidFill>
                            <a:srgbClr val="FFFFFF"/>
                          </a:solidFill>
                          <a:latin typeface="Roboto"/>
                        </a:rPr>
                        <a:t>PASSPORT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2"/>
                  </a:ext>
                </a:extLst>
              </a:tr>
              <a:tr h="2210090">
                <a:tc>
                  <a:txBody>
                    <a:bodyPr/>
                    <a:lstStyle/>
                    <a:p>
                      <a:pPr algn="l">
                        <a:lnSpc>
                          <a:spcPts val="3779"/>
                        </a:lnSpc>
                        <a:defRPr/>
                      </a:pPr>
                      <a:r>
                        <a:rPr lang="en-US" sz="2699">
                          <a:solidFill>
                            <a:srgbClr val="FFFFFF"/>
                          </a:solidFill>
                          <a:latin typeface="Roboto"/>
                        </a:rPr>
                        <a:t> PASSPORT_FITER_POL</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a:solidFill>
                            <a:srgbClr val="FFFFFF"/>
                          </a:solidFill>
                          <a:latin typeface="Roboto"/>
                        </a:rPr>
                        <a:t>SELECT</a:t>
                      </a:r>
                      <a:endParaRPr lang="en-US" sz="110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tc>
                  <a:txBody>
                    <a:bodyPr/>
                    <a:lstStyle/>
                    <a:p>
                      <a:pPr algn="l">
                        <a:lnSpc>
                          <a:spcPts val="3779"/>
                        </a:lnSpc>
                        <a:defRPr/>
                      </a:pPr>
                      <a:r>
                        <a:rPr lang="en-US" sz="2699" dirty="0">
                          <a:solidFill>
                            <a:srgbClr val="FFFFFF"/>
                          </a:solidFill>
                          <a:latin typeface="Roboto"/>
                        </a:rPr>
                        <a:t>PASSPORT</a:t>
                      </a:r>
                      <a:endParaRPr lang="en-US" sz="1100" dirty="0"/>
                    </a:p>
                  </a:txBody>
                  <a:tcPr marL="190500" marR="190500" marT="190500" marB="19050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6541703" y="438150"/>
            <a:ext cx="5878897" cy="1000274"/>
          </a:xfrm>
          <a:prstGeom prst="rect">
            <a:avLst/>
          </a:prstGeom>
        </p:spPr>
        <p:txBody>
          <a:bodyPr wrap="square" lIns="0" tIns="0" rIns="0" bIns="0" rtlCol="0" anchor="t">
            <a:spAutoFit/>
          </a:bodyPr>
          <a:lstStyle/>
          <a:p>
            <a:pPr algn="ctr">
              <a:lnSpc>
                <a:spcPts val="8400"/>
              </a:lnSpc>
              <a:spcBef>
                <a:spcPct val="0"/>
              </a:spcBef>
            </a:pPr>
            <a:r>
              <a:rPr lang="en-US" sz="6000" spc="120" dirty="0">
                <a:solidFill>
                  <a:srgbClr val="FFFFFF"/>
                </a:solidFill>
                <a:latin typeface="Roboto"/>
              </a:rPr>
              <a:t>THIẾT KẾ RLS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1242699" y="3448456"/>
            <a:ext cx="11715744" cy="3390088"/>
          </a:xfrm>
          <a:custGeom>
            <a:avLst/>
            <a:gdLst/>
            <a:ahLst/>
            <a:cxnLst/>
            <a:rect l="l" t="t" r="r" b="b"/>
            <a:pathLst>
              <a:path w="11715744" h="3390088">
                <a:moveTo>
                  <a:pt x="0" y="0"/>
                </a:moveTo>
                <a:lnTo>
                  <a:pt x="11715745" y="0"/>
                </a:lnTo>
                <a:lnTo>
                  <a:pt x="11715745" y="3390088"/>
                </a:lnTo>
                <a:lnTo>
                  <a:pt x="0" y="3390088"/>
                </a:lnTo>
                <a:lnTo>
                  <a:pt x="0" y="0"/>
                </a:lnTo>
                <a:close/>
              </a:path>
            </a:pathLst>
          </a:custGeom>
          <a:blipFill>
            <a:blip r:embed="rId2"/>
            <a:stretch>
              <a:fillRect/>
            </a:stretch>
          </a:blipFill>
        </p:spPr>
        <p:txBody>
          <a:bodyPr/>
          <a:lstStyle/>
          <a:p>
            <a:endParaRPr lang="en-GB"/>
          </a:p>
        </p:txBody>
      </p:sp>
      <p:sp>
        <p:nvSpPr>
          <p:cNvPr id="3" name="Freeform 3"/>
          <p:cNvSpPr/>
          <p:nvPr/>
        </p:nvSpPr>
        <p:spPr>
          <a:xfrm>
            <a:off x="1242699" y="7419569"/>
            <a:ext cx="8358065" cy="2642116"/>
          </a:xfrm>
          <a:custGeom>
            <a:avLst/>
            <a:gdLst/>
            <a:ahLst/>
            <a:cxnLst/>
            <a:rect l="l" t="t" r="r" b="b"/>
            <a:pathLst>
              <a:path w="8358065" h="2642116">
                <a:moveTo>
                  <a:pt x="0" y="0"/>
                </a:moveTo>
                <a:lnTo>
                  <a:pt x="8358066" y="0"/>
                </a:lnTo>
                <a:lnTo>
                  <a:pt x="8358066" y="2642116"/>
                </a:lnTo>
                <a:lnTo>
                  <a:pt x="0" y="2642116"/>
                </a:lnTo>
                <a:lnTo>
                  <a:pt x="0" y="0"/>
                </a:lnTo>
                <a:close/>
              </a:path>
            </a:pathLst>
          </a:custGeom>
          <a:blipFill>
            <a:blip r:embed="rId3"/>
            <a:stretch>
              <a:fillRect/>
            </a:stretch>
          </a:blipFill>
        </p:spPr>
        <p:txBody>
          <a:bodyPr/>
          <a:lstStyle/>
          <a:p>
            <a:endParaRPr lang="en-GB"/>
          </a:p>
        </p:txBody>
      </p:sp>
      <p:sp>
        <p:nvSpPr>
          <p:cNvPr id="4" name="TextBox 4"/>
          <p:cNvSpPr txBox="1"/>
          <p:nvPr/>
        </p:nvSpPr>
        <p:spPr>
          <a:xfrm>
            <a:off x="6152971" y="607865"/>
            <a:ext cx="5982058" cy="1047750"/>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CƠ CHẾ MÃ HÓA</a:t>
            </a:r>
          </a:p>
        </p:txBody>
      </p:sp>
      <p:sp>
        <p:nvSpPr>
          <p:cNvPr id="5" name="TextBox 5"/>
          <p:cNvSpPr txBox="1"/>
          <p:nvPr/>
        </p:nvSpPr>
        <p:spPr>
          <a:xfrm>
            <a:off x="409662" y="2102411"/>
            <a:ext cx="13381819" cy="1047750"/>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DBMS_CRYPTO.DES_CBC_PKCS5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grpSp>
        <p:nvGrpSpPr>
          <p:cNvPr id="2" name="Group 2"/>
          <p:cNvGrpSpPr/>
          <p:nvPr/>
        </p:nvGrpSpPr>
        <p:grpSpPr>
          <a:xfrm>
            <a:off x="802629" y="-682459"/>
            <a:ext cx="16809657" cy="3748236"/>
            <a:chOff x="0" y="0"/>
            <a:chExt cx="22412876" cy="4997648"/>
          </a:xfrm>
        </p:grpSpPr>
        <p:sp>
          <p:nvSpPr>
            <p:cNvPr id="3" name="TextBox 3"/>
            <p:cNvSpPr txBox="1"/>
            <p:nvPr/>
          </p:nvSpPr>
          <p:spPr>
            <a:xfrm>
              <a:off x="0" y="0"/>
              <a:ext cx="7293287" cy="609600"/>
            </a:xfrm>
            <a:prstGeom prst="rect">
              <a:avLst/>
            </a:prstGeom>
          </p:spPr>
          <p:txBody>
            <a:bodyPr lIns="0" tIns="0" rIns="0" bIns="0" rtlCol="0" anchor="t">
              <a:spAutoFit/>
            </a:bodyPr>
            <a:lstStyle/>
            <a:p>
              <a:pPr>
                <a:lnSpc>
                  <a:spcPts val="3600"/>
                </a:lnSpc>
              </a:pPr>
              <a:endParaRPr/>
            </a:p>
          </p:txBody>
        </p:sp>
        <p:sp>
          <p:nvSpPr>
            <p:cNvPr id="4" name="TextBox 4"/>
            <p:cNvSpPr txBox="1"/>
            <p:nvPr/>
          </p:nvSpPr>
          <p:spPr>
            <a:xfrm>
              <a:off x="0" y="1957056"/>
              <a:ext cx="22412876" cy="3040592"/>
            </a:xfrm>
            <a:prstGeom prst="rect">
              <a:avLst/>
            </a:prstGeom>
          </p:spPr>
          <p:txBody>
            <a:bodyPr lIns="0" tIns="0" rIns="0" bIns="0" rtlCol="0" anchor="t">
              <a:spAutoFit/>
            </a:bodyPr>
            <a:lstStyle/>
            <a:p>
              <a:pPr algn="ctr">
                <a:lnSpc>
                  <a:spcPts val="8800"/>
                </a:lnSpc>
              </a:pPr>
              <a:r>
                <a:rPr lang="en-US" sz="8000">
                  <a:solidFill>
                    <a:srgbClr val="FFFFFF"/>
                  </a:solidFill>
                  <a:latin typeface="Muli Semi-Bold"/>
                </a:rPr>
                <a:t>DANH SÁCH THÀNH VIÊN </a:t>
              </a:r>
            </a:p>
            <a:p>
              <a:pPr algn="ctr">
                <a:lnSpc>
                  <a:spcPts val="8800"/>
                </a:lnSpc>
              </a:pPr>
              <a:r>
                <a:rPr lang="en-US" sz="8000">
                  <a:solidFill>
                    <a:srgbClr val="FFFFFF"/>
                  </a:solidFill>
                  <a:latin typeface="Muli Semi-Bold"/>
                </a:rPr>
                <a:t>NHÓM 2</a:t>
              </a:r>
            </a:p>
          </p:txBody>
        </p:sp>
      </p:grpSp>
      <p:sp>
        <p:nvSpPr>
          <p:cNvPr id="5" name="TextBox 5"/>
          <p:cNvSpPr txBox="1"/>
          <p:nvPr/>
        </p:nvSpPr>
        <p:spPr>
          <a:xfrm>
            <a:off x="1273044" y="3518264"/>
            <a:ext cx="6118355" cy="2152650"/>
          </a:xfrm>
          <a:prstGeom prst="rect">
            <a:avLst/>
          </a:prstGeom>
        </p:spPr>
        <p:txBody>
          <a:bodyPr wrap="square" lIns="0" tIns="0" rIns="0" bIns="0" rtlCol="0" anchor="t">
            <a:spAutoFit/>
          </a:bodyPr>
          <a:lstStyle/>
          <a:p>
            <a:pPr algn="ctr">
              <a:lnSpc>
                <a:spcPts val="8850"/>
              </a:lnSpc>
            </a:pPr>
            <a:r>
              <a:rPr lang="en-US" sz="5000" dirty="0" err="1">
                <a:solidFill>
                  <a:srgbClr val="FFFFFF"/>
                </a:solidFill>
                <a:latin typeface="Noto Serif Display"/>
              </a:rPr>
              <a:t>Phạm</a:t>
            </a:r>
            <a:r>
              <a:rPr lang="en-US" sz="5000" dirty="0">
                <a:solidFill>
                  <a:srgbClr val="FFFFFF"/>
                </a:solidFill>
                <a:latin typeface="Noto Serif Display"/>
              </a:rPr>
              <a:t> </a:t>
            </a:r>
            <a:r>
              <a:rPr lang="en-US" sz="5000" dirty="0" err="1">
                <a:solidFill>
                  <a:srgbClr val="FFFFFF"/>
                </a:solidFill>
                <a:latin typeface="Noto Serif Display"/>
              </a:rPr>
              <a:t>Tiến</a:t>
            </a:r>
            <a:r>
              <a:rPr lang="en-US" sz="5000" dirty="0">
                <a:solidFill>
                  <a:srgbClr val="FFFFFF"/>
                </a:solidFill>
                <a:latin typeface="Noto Serif Display"/>
              </a:rPr>
              <a:t> Dũng</a:t>
            </a:r>
          </a:p>
          <a:p>
            <a:pPr marL="0" lvl="0" indent="0" algn="ctr">
              <a:lnSpc>
                <a:spcPts val="8850"/>
              </a:lnSpc>
            </a:pPr>
            <a:r>
              <a:rPr lang="en-US" sz="5000" dirty="0">
                <a:solidFill>
                  <a:srgbClr val="FFFFFF"/>
                </a:solidFill>
                <a:latin typeface="Noto Serif Display"/>
              </a:rPr>
              <a:t>20110622</a:t>
            </a:r>
          </a:p>
        </p:txBody>
      </p:sp>
      <p:sp>
        <p:nvSpPr>
          <p:cNvPr id="6" name="TextBox 6"/>
          <p:cNvSpPr txBox="1"/>
          <p:nvPr/>
        </p:nvSpPr>
        <p:spPr>
          <a:xfrm>
            <a:off x="10026848" y="3518264"/>
            <a:ext cx="7232452" cy="2152650"/>
          </a:xfrm>
          <a:prstGeom prst="rect">
            <a:avLst/>
          </a:prstGeom>
        </p:spPr>
        <p:txBody>
          <a:bodyPr lIns="0" tIns="0" rIns="0" bIns="0" rtlCol="0" anchor="t">
            <a:spAutoFit/>
          </a:bodyPr>
          <a:lstStyle/>
          <a:p>
            <a:pPr algn="ctr">
              <a:lnSpc>
                <a:spcPts val="8850"/>
              </a:lnSpc>
            </a:pPr>
            <a:r>
              <a:rPr lang="en-US" sz="5000">
                <a:solidFill>
                  <a:srgbClr val="FFFFFF"/>
                </a:solidFill>
                <a:latin typeface="Noto Serif Display"/>
              </a:rPr>
              <a:t>Lê Huỳnh Thanh Dưỡng</a:t>
            </a:r>
          </a:p>
          <a:p>
            <a:pPr marL="0" lvl="0" indent="0" algn="ctr">
              <a:lnSpc>
                <a:spcPts val="8850"/>
              </a:lnSpc>
            </a:pPr>
            <a:r>
              <a:rPr lang="en-US" sz="5000">
                <a:solidFill>
                  <a:srgbClr val="FFFFFF"/>
                </a:solidFill>
                <a:latin typeface="Noto Serif Display"/>
              </a:rPr>
              <a:t>20110628</a:t>
            </a:r>
          </a:p>
        </p:txBody>
      </p:sp>
      <p:sp>
        <p:nvSpPr>
          <p:cNvPr id="7" name="TextBox 7"/>
          <p:cNvSpPr txBox="1"/>
          <p:nvPr/>
        </p:nvSpPr>
        <p:spPr>
          <a:xfrm>
            <a:off x="1457116" y="6890671"/>
            <a:ext cx="4803696" cy="2152650"/>
          </a:xfrm>
          <a:prstGeom prst="rect">
            <a:avLst/>
          </a:prstGeom>
        </p:spPr>
        <p:txBody>
          <a:bodyPr lIns="0" tIns="0" rIns="0" bIns="0" rtlCol="0" anchor="t">
            <a:spAutoFit/>
          </a:bodyPr>
          <a:lstStyle/>
          <a:p>
            <a:pPr algn="ctr">
              <a:lnSpc>
                <a:spcPts val="8850"/>
              </a:lnSpc>
            </a:pPr>
            <a:r>
              <a:rPr lang="en-US" sz="5000">
                <a:solidFill>
                  <a:srgbClr val="FFFFFF"/>
                </a:solidFill>
                <a:latin typeface="Noto Serif Display"/>
              </a:rPr>
              <a:t>Lai Khánh Tùng</a:t>
            </a:r>
          </a:p>
          <a:p>
            <a:pPr marL="0" lvl="0" indent="0" algn="ctr">
              <a:lnSpc>
                <a:spcPts val="8850"/>
              </a:lnSpc>
            </a:pPr>
            <a:r>
              <a:rPr lang="en-US" sz="5000">
                <a:solidFill>
                  <a:srgbClr val="FFFFFF"/>
                </a:solidFill>
                <a:latin typeface="Noto Serif Display"/>
              </a:rPr>
              <a:t>191104965</a:t>
            </a:r>
          </a:p>
        </p:txBody>
      </p:sp>
      <p:sp>
        <p:nvSpPr>
          <p:cNvPr id="8" name="TextBox 8"/>
          <p:cNvSpPr txBox="1"/>
          <p:nvPr/>
        </p:nvSpPr>
        <p:spPr>
          <a:xfrm>
            <a:off x="11057452" y="6890671"/>
            <a:ext cx="5349121" cy="2152650"/>
          </a:xfrm>
          <a:prstGeom prst="rect">
            <a:avLst/>
          </a:prstGeom>
        </p:spPr>
        <p:txBody>
          <a:bodyPr lIns="0" tIns="0" rIns="0" bIns="0" rtlCol="0" anchor="t">
            <a:spAutoFit/>
          </a:bodyPr>
          <a:lstStyle/>
          <a:p>
            <a:pPr algn="ctr">
              <a:lnSpc>
                <a:spcPts val="8850"/>
              </a:lnSpc>
            </a:pPr>
            <a:r>
              <a:rPr lang="en-US" sz="5000">
                <a:solidFill>
                  <a:srgbClr val="FFFFFF"/>
                </a:solidFill>
                <a:latin typeface="Noto Serif Display"/>
              </a:rPr>
              <a:t>Nguyễn Đức Toàn</a:t>
            </a:r>
          </a:p>
          <a:p>
            <a:pPr marL="0" lvl="0" indent="0" algn="ctr">
              <a:lnSpc>
                <a:spcPts val="8850"/>
              </a:lnSpc>
            </a:pPr>
            <a:r>
              <a:rPr lang="en-US" sz="5000">
                <a:solidFill>
                  <a:srgbClr val="FFFFFF"/>
                </a:solidFill>
                <a:latin typeface="Noto Serif Display"/>
              </a:rPr>
              <a:t>20110220</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577806" y="4122021"/>
            <a:ext cx="16518698" cy="3971517"/>
          </a:xfrm>
          <a:custGeom>
            <a:avLst/>
            <a:gdLst/>
            <a:ahLst/>
            <a:cxnLst/>
            <a:rect l="l" t="t" r="r" b="b"/>
            <a:pathLst>
              <a:path w="16518698" h="3971517">
                <a:moveTo>
                  <a:pt x="0" y="0"/>
                </a:moveTo>
                <a:lnTo>
                  <a:pt x="16518698" y="0"/>
                </a:lnTo>
                <a:lnTo>
                  <a:pt x="16518698" y="3971517"/>
                </a:lnTo>
                <a:lnTo>
                  <a:pt x="0" y="3971517"/>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6234984" y="1267876"/>
            <a:ext cx="5204341" cy="1047750"/>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CƠ CHẾ AUDIT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2735925" y="-977316"/>
            <a:ext cx="9804041" cy="2156889"/>
          </a:xfrm>
          <a:custGeom>
            <a:avLst/>
            <a:gdLst/>
            <a:ahLst/>
            <a:cxnLst/>
            <a:rect l="l" t="t" r="r" b="b"/>
            <a:pathLst>
              <a:path w="9804041" h="2156889">
                <a:moveTo>
                  <a:pt x="0" y="0"/>
                </a:moveTo>
                <a:lnTo>
                  <a:pt x="9804041" y="0"/>
                </a:lnTo>
                <a:lnTo>
                  <a:pt x="9804041" y="2156889"/>
                </a:lnTo>
                <a:lnTo>
                  <a:pt x="0" y="2156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1557619" y="4781600"/>
            <a:ext cx="6844010" cy="1047750"/>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Xây dựng ứng dụng</a:t>
            </a:r>
          </a:p>
        </p:txBody>
      </p:sp>
      <p:sp>
        <p:nvSpPr>
          <p:cNvPr id="4" name="Freeform 4"/>
          <p:cNvSpPr/>
          <p:nvPr/>
        </p:nvSpPr>
        <p:spPr>
          <a:xfrm>
            <a:off x="9718912" y="2699336"/>
            <a:ext cx="7701163" cy="4888327"/>
          </a:xfrm>
          <a:custGeom>
            <a:avLst/>
            <a:gdLst/>
            <a:ahLst/>
            <a:cxnLst/>
            <a:rect l="l" t="t" r="r" b="b"/>
            <a:pathLst>
              <a:path w="7701163" h="4888327">
                <a:moveTo>
                  <a:pt x="0" y="0"/>
                </a:moveTo>
                <a:lnTo>
                  <a:pt x="7701164" y="0"/>
                </a:lnTo>
                <a:lnTo>
                  <a:pt x="7701164" y="4888328"/>
                </a:lnTo>
                <a:lnTo>
                  <a:pt x="0" y="4888328"/>
                </a:lnTo>
                <a:lnTo>
                  <a:pt x="0" y="0"/>
                </a:lnTo>
                <a:close/>
              </a:path>
            </a:pathLst>
          </a:custGeom>
          <a:blipFill>
            <a:blip r:embed="rId4"/>
            <a:stretch>
              <a:fillRect/>
            </a:stretch>
          </a:blipFill>
        </p:spPr>
        <p:txBody>
          <a:bodyPr/>
          <a:lstStyle/>
          <a:p>
            <a:endParaRPr lang="en-GB"/>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8577453" y="445023"/>
            <a:ext cx="4619801" cy="4619801"/>
          </a:xfrm>
          <a:custGeom>
            <a:avLst/>
            <a:gdLst/>
            <a:ahLst/>
            <a:cxnLst/>
            <a:rect l="l" t="t" r="r" b="b"/>
            <a:pathLst>
              <a:path w="4619801" h="4619801">
                <a:moveTo>
                  <a:pt x="0" y="0"/>
                </a:moveTo>
                <a:lnTo>
                  <a:pt x="4619801" y="0"/>
                </a:lnTo>
                <a:lnTo>
                  <a:pt x="4619801" y="4619801"/>
                </a:lnTo>
                <a:lnTo>
                  <a:pt x="0" y="4619801"/>
                </a:lnTo>
                <a:lnTo>
                  <a:pt x="0" y="0"/>
                </a:lnTo>
                <a:close/>
              </a:path>
            </a:pathLst>
          </a:custGeom>
          <a:blipFill>
            <a:blip r:embed="rId2"/>
            <a:stretch>
              <a:fillRect/>
            </a:stretch>
          </a:blipFill>
        </p:spPr>
        <p:txBody>
          <a:bodyPr/>
          <a:lstStyle/>
          <a:p>
            <a:endParaRPr lang="en-GB"/>
          </a:p>
        </p:txBody>
      </p:sp>
      <p:sp>
        <p:nvSpPr>
          <p:cNvPr id="3" name="Freeform 3"/>
          <p:cNvSpPr/>
          <p:nvPr/>
        </p:nvSpPr>
        <p:spPr>
          <a:xfrm>
            <a:off x="13940937" y="904945"/>
            <a:ext cx="3994056" cy="4001880"/>
          </a:xfrm>
          <a:custGeom>
            <a:avLst/>
            <a:gdLst/>
            <a:ahLst/>
            <a:cxnLst/>
            <a:rect l="l" t="t" r="r" b="b"/>
            <a:pathLst>
              <a:path w="3994056" h="4001880">
                <a:moveTo>
                  <a:pt x="0" y="0"/>
                </a:moveTo>
                <a:lnTo>
                  <a:pt x="3994056" y="0"/>
                </a:lnTo>
                <a:lnTo>
                  <a:pt x="3994056" y="4001881"/>
                </a:lnTo>
                <a:lnTo>
                  <a:pt x="0" y="4001881"/>
                </a:lnTo>
                <a:lnTo>
                  <a:pt x="0" y="0"/>
                </a:lnTo>
                <a:close/>
              </a:path>
            </a:pathLst>
          </a:custGeom>
          <a:blipFill>
            <a:blip r:embed="rId3"/>
            <a:stretch>
              <a:fillRect/>
            </a:stretch>
          </a:blipFill>
        </p:spPr>
        <p:txBody>
          <a:bodyPr/>
          <a:lstStyle/>
          <a:p>
            <a:endParaRPr lang="en-GB"/>
          </a:p>
        </p:txBody>
      </p:sp>
      <p:sp>
        <p:nvSpPr>
          <p:cNvPr id="4" name="Freeform 4"/>
          <p:cNvSpPr/>
          <p:nvPr/>
        </p:nvSpPr>
        <p:spPr>
          <a:xfrm>
            <a:off x="624101" y="445023"/>
            <a:ext cx="7388272" cy="4921726"/>
          </a:xfrm>
          <a:custGeom>
            <a:avLst/>
            <a:gdLst/>
            <a:ahLst/>
            <a:cxnLst/>
            <a:rect l="l" t="t" r="r" b="b"/>
            <a:pathLst>
              <a:path w="7388272" h="4921726">
                <a:moveTo>
                  <a:pt x="0" y="0"/>
                </a:moveTo>
                <a:lnTo>
                  <a:pt x="7388271" y="0"/>
                </a:lnTo>
                <a:lnTo>
                  <a:pt x="7388271" y="4921725"/>
                </a:lnTo>
                <a:lnTo>
                  <a:pt x="0" y="4921725"/>
                </a:lnTo>
                <a:lnTo>
                  <a:pt x="0" y="0"/>
                </a:lnTo>
                <a:close/>
              </a:path>
            </a:pathLst>
          </a:custGeom>
          <a:blipFill>
            <a:blip r:embed="rId4"/>
            <a:stretch>
              <a:fillRect/>
            </a:stretch>
          </a:blipFill>
        </p:spPr>
        <p:txBody>
          <a:bodyPr/>
          <a:lstStyle/>
          <a:p>
            <a:endParaRPr lang="en-GB"/>
          </a:p>
        </p:txBody>
      </p:sp>
      <p:sp>
        <p:nvSpPr>
          <p:cNvPr id="5" name="Freeform 5"/>
          <p:cNvSpPr/>
          <p:nvPr/>
        </p:nvSpPr>
        <p:spPr>
          <a:xfrm>
            <a:off x="624101" y="5999702"/>
            <a:ext cx="6901064" cy="3882999"/>
          </a:xfrm>
          <a:custGeom>
            <a:avLst/>
            <a:gdLst/>
            <a:ahLst/>
            <a:cxnLst/>
            <a:rect l="l" t="t" r="r" b="b"/>
            <a:pathLst>
              <a:path w="6901064" h="3882999">
                <a:moveTo>
                  <a:pt x="0" y="0"/>
                </a:moveTo>
                <a:lnTo>
                  <a:pt x="6901064" y="0"/>
                </a:lnTo>
                <a:lnTo>
                  <a:pt x="6901064" y="3882999"/>
                </a:lnTo>
                <a:lnTo>
                  <a:pt x="0" y="3882999"/>
                </a:lnTo>
                <a:lnTo>
                  <a:pt x="0" y="0"/>
                </a:lnTo>
                <a:close/>
              </a:path>
            </a:pathLst>
          </a:custGeom>
          <a:blipFill>
            <a:blip r:embed="rId5"/>
            <a:stretch>
              <a:fillRect/>
            </a:stretch>
          </a:blipFill>
        </p:spPr>
        <p:txBody>
          <a:bodyPr/>
          <a:lstStyle/>
          <a:p>
            <a:endParaRPr lang="en-GB"/>
          </a:p>
        </p:txBody>
      </p:sp>
      <p:sp>
        <p:nvSpPr>
          <p:cNvPr id="6" name="Freeform 6"/>
          <p:cNvSpPr/>
          <p:nvPr/>
        </p:nvSpPr>
        <p:spPr>
          <a:xfrm>
            <a:off x="9430060" y="5407544"/>
            <a:ext cx="7534387" cy="4475157"/>
          </a:xfrm>
          <a:custGeom>
            <a:avLst/>
            <a:gdLst/>
            <a:ahLst/>
            <a:cxnLst/>
            <a:rect l="l" t="t" r="r" b="b"/>
            <a:pathLst>
              <a:path w="7534387" h="4475157">
                <a:moveTo>
                  <a:pt x="0" y="0"/>
                </a:moveTo>
                <a:lnTo>
                  <a:pt x="7534387" y="0"/>
                </a:lnTo>
                <a:lnTo>
                  <a:pt x="7534387" y="4475157"/>
                </a:lnTo>
                <a:lnTo>
                  <a:pt x="0" y="4475157"/>
                </a:lnTo>
                <a:lnTo>
                  <a:pt x="0" y="0"/>
                </a:lnTo>
                <a:close/>
              </a:path>
            </a:pathLst>
          </a:custGeom>
          <a:blipFill>
            <a:blip r:embed="rId6"/>
            <a:stretch>
              <a:fillRect/>
            </a:stretch>
          </a:blipFill>
        </p:spPr>
        <p:txBody>
          <a:bodyPr/>
          <a:lstStyle/>
          <a:p>
            <a:endParaRPr lang="en-GB"/>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7427483" y="-1575964"/>
            <a:ext cx="19663634" cy="9733499"/>
          </a:xfrm>
          <a:custGeom>
            <a:avLst/>
            <a:gdLst/>
            <a:ahLst/>
            <a:cxnLst/>
            <a:rect l="l" t="t" r="r" b="b"/>
            <a:pathLst>
              <a:path w="19663634" h="9733499">
                <a:moveTo>
                  <a:pt x="0" y="0"/>
                </a:moveTo>
                <a:lnTo>
                  <a:pt x="19663634" y="0"/>
                </a:lnTo>
                <a:lnTo>
                  <a:pt x="19663634" y="9733499"/>
                </a:lnTo>
                <a:lnTo>
                  <a:pt x="0" y="973349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11751691" y="-796249"/>
            <a:ext cx="11959227" cy="11879498"/>
          </a:xfrm>
          <a:custGeom>
            <a:avLst/>
            <a:gdLst/>
            <a:ahLst/>
            <a:cxnLst/>
            <a:rect l="l" t="t" r="r" b="b"/>
            <a:pathLst>
              <a:path w="11959227" h="11879498">
                <a:moveTo>
                  <a:pt x="0" y="0"/>
                </a:moveTo>
                <a:lnTo>
                  <a:pt x="11959227" y="0"/>
                </a:lnTo>
                <a:lnTo>
                  <a:pt x="11959227" y="11879498"/>
                </a:lnTo>
                <a:lnTo>
                  <a:pt x="0" y="118794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TextBox 4"/>
          <p:cNvSpPr txBox="1"/>
          <p:nvPr/>
        </p:nvSpPr>
        <p:spPr>
          <a:xfrm>
            <a:off x="743638" y="539810"/>
            <a:ext cx="10702887" cy="1047750"/>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Xây dựng ứng dụng web</a:t>
            </a:r>
          </a:p>
        </p:txBody>
      </p:sp>
      <p:sp>
        <p:nvSpPr>
          <p:cNvPr id="5" name="TextBox 5"/>
          <p:cNvSpPr txBox="1"/>
          <p:nvPr/>
        </p:nvSpPr>
        <p:spPr>
          <a:xfrm>
            <a:off x="1309455" y="2325688"/>
            <a:ext cx="10702887" cy="5559425"/>
          </a:xfrm>
          <a:prstGeom prst="rect">
            <a:avLst/>
          </a:prstGeom>
        </p:spPr>
        <p:txBody>
          <a:bodyPr lIns="0" tIns="0" rIns="0" bIns="0" rtlCol="0" anchor="t">
            <a:spAutoFit/>
          </a:bodyPr>
          <a:lstStyle/>
          <a:p>
            <a:pPr marL="755651" lvl="1" indent="-377825" algn="just">
              <a:lnSpc>
                <a:spcPts val="4900"/>
              </a:lnSpc>
              <a:buFont typeface="Arial"/>
              <a:buChar char="•"/>
            </a:pPr>
            <a:r>
              <a:rPr lang="en-US" sz="3500" spc="70">
                <a:solidFill>
                  <a:srgbClr val="FFFFFF"/>
                </a:solidFill>
                <a:latin typeface="Glacial Indifference"/>
              </a:rPr>
              <a:t>Khởi tạo dự án spring boot, thiết lập các cài đặt cơ bản cho giao diện và dữ liệu. </a:t>
            </a:r>
          </a:p>
          <a:p>
            <a:pPr marL="755651" lvl="1" indent="-377825" algn="just">
              <a:lnSpc>
                <a:spcPts val="4900"/>
              </a:lnSpc>
              <a:buFont typeface="Arial"/>
              <a:buChar char="•"/>
            </a:pPr>
            <a:r>
              <a:rPr lang="en-US" sz="3500" spc="70">
                <a:solidFill>
                  <a:srgbClr val="FFFFFF"/>
                </a:solidFill>
                <a:latin typeface="Glacial Indifference"/>
              </a:rPr>
              <a:t>Tạo các kết nối tới  Oracle. </a:t>
            </a:r>
          </a:p>
          <a:p>
            <a:pPr marL="755651" lvl="1" indent="-377825" algn="just">
              <a:lnSpc>
                <a:spcPts val="4900"/>
              </a:lnSpc>
              <a:buFont typeface="Arial"/>
              <a:buChar char="•"/>
            </a:pPr>
            <a:r>
              <a:rPr lang="en-US" sz="3500" spc="70">
                <a:solidFill>
                  <a:srgbClr val="FFFFFF"/>
                </a:solidFill>
                <a:latin typeface="Glacial Indifference"/>
              </a:rPr>
              <a:t>Khởi tạo các đối tượng của hệ thống. </a:t>
            </a:r>
          </a:p>
          <a:p>
            <a:pPr marL="755651" lvl="1" indent="-377825" algn="just">
              <a:lnSpc>
                <a:spcPts val="4900"/>
              </a:lnSpc>
              <a:buFont typeface="Arial"/>
              <a:buChar char="•"/>
            </a:pPr>
            <a:r>
              <a:rPr lang="en-US" sz="3500" spc="70">
                <a:solidFill>
                  <a:srgbClr val="FFFFFF"/>
                </a:solidFill>
                <a:latin typeface="Glacial Indifference"/>
              </a:rPr>
              <a:t>Khởi tạo lớp repository để tương tác với hệ thống thực thể trong oracle. </a:t>
            </a:r>
          </a:p>
          <a:p>
            <a:pPr marL="755651" lvl="1" indent="-377825" algn="just">
              <a:lnSpc>
                <a:spcPts val="4900"/>
              </a:lnSpc>
              <a:buFont typeface="Arial"/>
              <a:buChar char="•"/>
            </a:pPr>
            <a:r>
              <a:rPr lang="en-US" sz="3500" spc="70">
                <a:solidFill>
                  <a:srgbClr val="FFFFFF"/>
                </a:solidFill>
                <a:latin typeface="Glacial Indifference"/>
              </a:rPr>
              <a:t>Giải quyết logic trong việc xử lý dữ liệu. </a:t>
            </a:r>
          </a:p>
          <a:p>
            <a:pPr marL="755651" lvl="1" indent="-377825" algn="just">
              <a:lnSpc>
                <a:spcPts val="4900"/>
              </a:lnSpc>
              <a:spcBef>
                <a:spcPct val="0"/>
              </a:spcBef>
              <a:buFont typeface="Arial"/>
              <a:buChar char="•"/>
            </a:pPr>
            <a:r>
              <a:rPr lang="en-US" sz="3500" spc="70">
                <a:solidFill>
                  <a:srgbClr val="FFFFFF"/>
                </a:solidFill>
                <a:latin typeface="Glacial Indifference"/>
              </a:rPr>
              <a:t>Tạo ra các giao diện của từng màn hình và từng chức năng khác nhau.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2891" r="-11540" b="-9222"/>
            </a:stretch>
          </a:blipFill>
        </p:spPr>
        <p:txBody>
          <a:bodyPr/>
          <a:lstStyle/>
          <a:p>
            <a:endParaRPr lang="en-GB"/>
          </a:p>
        </p:txBody>
      </p:sp>
      <p:grpSp>
        <p:nvGrpSpPr>
          <p:cNvPr id="3" name="Group 3"/>
          <p:cNvGrpSpPr/>
          <p:nvPr/>
        </p:nvGrpSpPr>
        <p:grpSpPr>
          <a:xfrm>
            <a:off x="0" y="5143500"/>
            <a:ext cx="18288000" cy="5143500"/>
            <a:chOff x="0" y="0"/>
            <a:chExt cx="6671512" cy="1876363"/>
          </a:xfrm>
        </p:grpSpPr>
        <p:sp>
          <p:nvSpPr>
            <p:cNvPr id="4" name="Freeform 4"/>
            <p:cNvSpPr/>
            <p:nvPr/>
          </p:nvSpPr>
          <p:spPr>
            <a:xfrm>
              <a:off x="0" y="0"/>
              <a:ext cx="6671512" cy="1876363"/>
            </a:xfrm>
            <a:custGeom>
              <a:avLst/>
              <a:gdLst/>
              <a:ahLst/>
              <a:cxnLst/>
              <a:rect l="l" t="t" r="r" b="b"/>
              <a:pathLst>
                <a:path w="6671512" h="1876363">
                  <a:moveTo>
                    <a:pt x="0" y="0"/>
                  </a:moveTo>
                  <a:lnTo>
                    <a:pt x="6671512" y="0"/>
                  </a:lnTo>
                  <a:lnTo>
                    <a:pt x="6671512" y="1876363"/>
                  </a:lnTo>
                  <a:lnTo>
                    <a:pt x="0" y="1876363"/>
                  </a:lnTo>
                  <a:close/>
                </a:path>
              </a:pathLst>
            </a:custGeom>
            <a:solidFill>
              <a:srgbClr val="203965">
                <a:alpha val="89804"/>
              </a:srgbClr>
            </a:solidFill>
          </p:spPr>
          <p:txBody>
            <a:bodyPr/>
            <a:lstStyle/>
            <a:p>
              <a:endParaRPr lang="en-GB"/>
            </a:p>
          </p:txBody>
        </p:sp>
      </p:grpSp>
      <p:grpSp>
        <p:nvGrpSpPr>
          <p:cNvPr id="5" name="Group 5"/>
          <p:cNvGrpSpPr/>
          <p:nvPr/>
        </p:nvGrpSpPr>
        <p:grpSpPr>
          <a:xfrm>
            <a:off x="5372649" y="1372149"/>
            <a:ext cx="7542701" cy="7542701"/>
            <a:chOff x="0" y="0"/>
            <a:chExt cx="6350000" cy="6350000"/>
          </a:xfrm>
        </p:grpSpPr>
        <p:sp>
          <p:nvSpPr>
            <p:cNvPr id="6" name="Freeform 6"/>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txBody>
            <a:bodyPr/>
            <a:lstStyle/>
            <a:p>
              <a:endParaRPr lang="en-GB"/>
            </a:p>
          </p:txBody>
        </p:sp>
      </p:grpSp>
      <p:sp>
        <p:nvSpPr>
          <p:cNvPr id="7" name="AutoShape 7"/>
          <p:cNvSpPr/>
          <p:nvPr/>
        </p:nvSpPr>
        <p:spPr>
          <a:xfrm>
            <a:off x="3314700" y="5022949"/>
            <a:ext cx="11658600" cy="0"/>
          </a:xfrm>
          <a:prstGeom prst="line">
            <a:avLst/>
          </a:prstGeom>
          <a:ln w="238125" cap="rnd">
            <a:solidFill>
              <a:srgbClr val="FFFFFF"/>
            </a:solidFill>
            <a:prstDash val="solid"/>
            <a:headEnd type="none" w="sm" len="sm"/>
            <a:tailEnd type="none" w="sm" len="sm"/>
          </a:ln>
        </p:spPr>
        <p:txBody>
          <a:bodyPr/>
          <a:lstStyle/>
          <a:p>
            <a:endParaRPr lang="en-GB"/>
          </a:p>
        </p:txBody>
      </p:sp>
      <p:grpSp>
        <p:nvGrpSpPr>
          <p:cNvPr id="8" name="Group 8"/>
          <p:cNvGrpSpPr/>
          <p:nvPr/>
        </p:nvGrpSpPr>
        <p:grpSpPr>
          <a:xfrm>
            <a:off x="5589943" y="1589443"/>
            <a:ext cx="7108113" cy="7108113"/>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EBF0E"/>
            </a:solidFill>
          </p:spPr>
          <p:txBody>
            <a:bodyPr/>
            <a:lstStyle/>
            <a:p>
              <a:endParaRPr lang="en-GB"/>
            </a:p>
          </p:txBody>
        </p:sp>
      </p:grpSp>
      <p:sp>
        <p:nvSpPr>
          <p:cNvPr id="10" name="AutoShape 10"/>
          <p:cNvSpPr/>
          <p:nvPr/>
        </p:nvSpPr>
        <p:spPr>
          <a:xfrm>
            <a:off x="8465204" y="5762461"/>
            <a:ext cx="1357593" cy="0"/>
          </a:xfrm>
          <a:prstGeom prst="line">
            <a:avLst/>
          </a:prstGeom>
          <a:ln w="66675" cap="flat">
            <a:solidFill>
              <a:srgbClr val="203965"/>
            </a:solidFill>
            <a:prstDash val="solid"/>
            <a:headEnd type="none" w="sm" len="sm"/>
            <a:tailEnd type="none" w="sm" len="sm"/>
          </a:ln>
        </p:spPr>
        <p:txBody>
          <a:bodyPr/>
          <a:lstStyle/>
          <a:p>
            <a:endParaRPr lang="en-GB"/>
          </a:p>
        </p:txBody>
      </p:sp>
      <p:sp>
        <p:nvSpPr>
          <p:cNvPr id="11" name="Freeform 11"/>
          <p:cNvSpPr/>
          <p:nvPr/>
        </p:nvSpPr>
        <p:spPr>
          <a:xfrm>
            <a:off x="7588364" y="3051745"/>
            <a:ext cx="428609" cy="729830"/>
          </a:xfrm>
          <a:custGeom>
            <a:avLst/>
            <a:gdLst/>
            <a:ahLst/>
            <a:cxnLst/>
            <a:rect l="l" t="t" r="r" b="b"/>
            <a:pathLst>
              <a:path w="428609" h="729830">
                <a:moveTo>
                  <a:pt x="0" y="0"/>
                </a:moveTo>
                <a:lnTo>
                  <a:pt x="428609" y="0"/>
                </a:lnTo>
                <a:lnTo>
                  <a:pt x="428609" y="729830"/>
                </a:lnTo>
                <a:lnTo>
                  <a:pt x="0" y="7298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a:p>
        </p:txBody>
      </p:sp>
      <p:sp>
        <p:nvSpPr>
          <p:cNvPr id="12" name="TextBox 12"/>
          <p:cNvSpPr txBox="1"/>
          <p:nvPr/>
        </p:nvSpPr>
        <p:spPr>
          <a:xfrm>
            <a:off x="6019944" y="4492756"/>
            <a:ext cx="6092601" cy="650744"/>
          </a:xfrm>
          <a:prstGeom prst="rect">
            <a:avLst/>
          </a:prstGeom>
        </p:spPr>
        <p:txBody>
          <a:bodyPr lIns="0" tIns="0" rIns="0" bIns="0" rtlCol="0" anchor="t">
            <a:spAutoFit/>
          </a:bodyPr>
          <a:lstStyle/>
          <a:p>
            <a:pPr algn="r">
              <a:lnSpc>
                <a:spcPts val="4977"/>
              </a:lnSpc>
            </a:pPr>
            <a:r>
              <a:rPr lang="en-US" sz="4525">
                <a:solidFill>
                  <a:srgbClr val="203965"/>
                </a:solidFill>
                <a:latin typeface="Nunito Sans Heavy"/>
              </a:rPr>
              <a:t>Thanks For Watching</a:t>
            </a:r>
          </a:p>
        </p:txBody>
      </p:sp>
      <p:sp>
        <p:nvSpPr>
          <p:cNvPr id="13" name="TextBox 13"/>
          <p:cNvSpPr txBox="1"/>
          <p:nvPr/>
        </p:nvSpPr>
        <p:spPr>
          <a:xfrm>
            <a:off x="7833623" y="3324962"/>
            <a:ext cx="2866014" cy="459959"/>
          </a:xfrm>
          <a:prstGeom prst="rect">
            <a:avLst/>
          </a:prstGeom>
        </p:spPr>
        <p:txBody>
          <a:bodyPr lIns="0" tIns="0" rIns="0" bIns="0" rtlCol="0" anchor="t">
            <a:spAutoFit/>
          </a:bodyPr>
          <a:lstStyle/>
          <a:p>
            <a:pPr algn="r">
              <a:lnSpc>
                <a:spcPts val="3538"/>
              </a:lnSpc>
            </a:pPr>
            <a:r>
              <a:rPr lang="en-US" sz="3217">
                <a:solidFill>
                  <a:srgbClr val="203965"/>
                </a:solidFill>
                <a:latin typeface="Nunito Sans Bold"/>
              </a:rPr>
              <a:t>CORPORATE</a:t>
            </a:r>
          </a:p>
        </p:txBody>
      </p:sp>
      <p:sp>
        <p:nvSpPr>
          <p:cNvPr id="14" name="TextBox 14"/>
          <p:cNvSpPr txBox="1"/>
          <p:nvPr/>
        </p:nvSpPr>
        <p:spPr>
          <a:xfrm>
            <a:off x="7938972" y="6331315"/>
            <a:ext cx="2254544" cy="364722"/>
          </a:xfrm>
          <a:prstGeom prst="rect">
            <a:avLst/>
          </a:prstGeom>
        </p:spPr>
        <p:txBody>
          <a:bodyPr lIns="0" tIns="0" rIns="0" bIns="0" rtlCol="0" anchor="t">
            <a:spAutoFit/>
          </a:bodyPr>
          <a:lstStyle/>
          <a:p>
            <a:pPr algn="ctr">
              <a:lnSpc>
                <a:spcPts val="2715"/>
              </a:lnSpc>
            </a:pPr>
            <a:r>
              <a:rPr lang="en-US" sz="2468">
                <a:solidFill>
                  <a:srgbClr val="203965"/>
                </a:solidFill>
                <a:latin typeface="Nunito Sans"/>
              </a:rPr>
              <a:t>Nhóm 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8513607" y="-653175"/>
            <a:ext cx="19663634" cy="9733499"/>
          </a:xfrm>
          <a:custGeom>
            <a:avLst/>
            <a:gdLst/>
            <a:ahLst/>
            <a:cxnLst/>
            <a:rect l="l" t="t" r="r" b="b"/>
            <a:pathLst>
              <a:path w="19663634" h="9733499">
                <a:moveTo>
                  <a:pt x="0" y="0"/>
                </a:moveTo>
                <a:lnTo>
                  <a:pt x="19663634" y="0"/>
                </a:lnTo>
                <a:lnTo>
                  <a:pt x="19663634" y="9733499"/>
                </a:lnTo>
                <a:lnTo>
                  <a:pt x="0" y="973349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9303675" y="7570257"/>
            <a:ext cx="9804041" cy="2156889"/>
          </a:xfrm>
          <a:custGeom>
            <a:avLst/>
            <a:gdLst/>
            <a:ahLst/>
            <a:cxnLst/>
            <a:rect l="l" t="t" r="r" b="b"/>
            <a:pathLst>
              <a:path w="9804041" h="2156889">
                <a:moveTo>
                  <a:pt x="0" y="0"/>
                </a:moveTo>
                <a:lnTo>
                  <a:pt x="9804041" y="0"/>
                </a:lnTo>
                <a:lnTo>
                  <a:pt x="9804041" y="2156889"/>
                </a:lnTo>
                <a:lnTo>
                  <a:pt x="0" y="2156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9303675" y="1028700"/>
            <a:ext cx="7981062" cy="7927855"/>
          </a:xfrm>
          <a:custGeom>
            <a:avLst/>
            <a:gdLst/>
            <a:ahLst/>
            <a:cxnLst/>
            <a:rect l="l" t="t" r="r" b="b"/>
            <a:pathLst>
              <a:path w="7981062" h="7927855">
                <a:moveTo>
                  <a:pt x="0" y="0"/>
                </a:moveTo>
                <a:lnTo>
                  <a:pt x="7981062" y="0"/>
                </a:lnTo>
                <a:lnTo>
                  <a:pt x="7981062" y="7927855"/>
                </a:lnTo>
                <a:lnTo>
                  <a:pt x="0" y="79278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5" name="Group 5"/>
          <p:cNvGrpSpPr/>
          <p:nvPr/>
        </p:nvGrpSpPr>
        <p:grpSpPr>
          <a:xfrm>
            <a:off x="10774314" y="2472746"/>
            <a:ext cx="5039784" cy="5039763"/>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7310" t="-32015" b="-28750"/>
              </a:stretch>
            </a:blipFill>
          </p:spPr>
          <p:txBody>
            <a:bodyPr/>
            <a:lstStyle/>
            <a:p>
              <a:endParaRPr lang="en-GB"/>
            </a:p>
          </p:txBody>
        </p:sp>
      </p:grpSp>
      <p:sp>
        <p:nvSpPr>
          <p:cNvPr id="7" name="TextBox 7"/>
          <p:cNvSpPr txBox="1"/>
          <p:nvPr/>
        </p:nvSpPr>
        <p:spPr>
          <a:xfrm>
            <a:off x="1220309" y="4781600"/>
            <a:ext cx="7518632"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GIỚI THIỆU PROJECT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TextBox 2"/>
          <p:cNvSpPr txBox="1"/>
          <p:nvPr/>
        </p:nvSpPr>
        <p:spPr>
          <a:xfrm>
            <a:off x="4680615" y="1286499"/>
            <a:ext cx="8034404"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MỤC TIÊU CỦA DỰ  ÁN</a:t>
            </a:r>
          </a:p>
        </p:txBody>
      </p:sp>
      <p:sp>
        <p:nvSpPr>
          <p:cNvPr id="3" name="TextBox 3"/>
          <p:cNvSpPr txBox="1"/>
          <p:nvPr/>
        </p:nvSpPr>
        <p:spPr>
          <a:xfrm>
            <a:off x="1028700" y="3168010"/>
            <a:ext cx="16572523" cy="3884305"/>
          </a:xfrm>
          <a:prstGeom prst="rect">
            <a:avLst/>
          </a:prstGeom>
        </p:spPr>
        <p:txBody>
          <a:bodyPr lIns="0" tIns="0" rIns="0" bIns="0" rtlCol="0" anchor="t">
            <a:spAutoFit/>
          </a:bodyPr>
          <a:lstStyle/>
          <a:p>
            <a:pPr algn="ctr">
              <a:lnSpc>
                <a:spcPts val="5180"/>
              </a:lnSpc>
            </a:pPr>
            <a:r>
              <a:rPr lang="en-US" sz="3700" spc="74">
                <a:solidFill>
                  <a:srgbClr val="FFFFFF"/>
                </a:solidFill>
                <a:latin typeface="Roboto"/>
              </a:rPr>
              <a:t> Dự án nhằm xây dựng một hệ thống trực tuyến giúp quy trình gia hạn hộ chiếu trở nên thuận tiện, nhanh chóng và minh bạch hơn thông qua việc sử dụng Hệ quản trị Cơ sở dữ liệu Oracle. Mục tiêu là tối ưu hóa quy trình xin gia hạn hộ chiếu, giảm thời gian xử lý và cung cấp thông tin đầy đủ và chính xác cho người sử dụng.</a:t>
            </a:r>
          </a:p>
          <a:p>
            <a:pPr algn="ctr">
              <a:lnSpc>
                <a:spcPts val="5180"/>
              </a:lnSpc>
              <a:spcBef>
                <a:spcPct val="0"/>
              </a:spcBef>
            </a:pPr>
            <a:endParaRPr lang="en-US" sz="3700" spc="74">
              <a:solidFill>
                <a:srgbClr val="FFFFFF"/>
              </a:solidFill>
              <a:latin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9136521" y="-475199"/>
            <a:ext cx="19663634" cy="9733499"/>
          </a:xfrm>
          <a:custGeom>
            <a:avLst/>
            <a:gdLst/>
            <a:ahLst/>
            <a:cxnLst/>
            <a:rect l="l" t="t" r="r" b="b"/>
            <a:pathLst>
              <a:path w="19663634" h="9733499">
                <a:moveTo>
                  <a:pt x="0" y="0"/>
                </a:moveTo>
                <a:lnTo>
                  <a:pt x="19663635" y="0"/>
                </a:lnTo>
                <a:lnTo>
                  <a:pt x="19663635" y="9733499"/>
                </a:lnTo>
                <a:lnTo>
                  <a:pt x="0" y="9733499"/>
                </a:lnTo>
                <a:lnTo>
                  <a:pt x="0" y="0"/>
                </a:lnTo>
                <a:close/>
              </a:path>
            </a:pathLst>
          </a:custGeom>
          <a:blipFill>
            <a:blip r:embed="rId2">
              <a:alphaModFix amt="6999"/>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rot="-5400000">
            <a:off x="10011378" y="6875658"/>
            <a:ext cx="9804041" cy="2156889"/>
          </a:xfrm>
          <a:custGeom>
            <a:avLst/>
            <a:gdLst/>
            <a:ahLst/>
            <a:cxnLst/>
            <a:rect l="l" t="t" r="r" b="b"/>
            <a:pathLst>
              <a:path w="9804041" h="2156889">
                <a:moveTo>
                  <a:pt x="0" y="0"/>
                </a:moveTo>
                <a:lnTo>
                  <a:pt x="9804042" y="0"/>
                </a:lnTo>
                <a:lnTo>
                  <a:pt x="9804042" y="2156889"/>
                </a:lnTo>
                <a:lnTo>
                  <a:pt x="0" y="21568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a:p>
        </p:txBody>
      </p:sp>
      <p:sp>
        <p:nvSpPr>
          <p:cNvPr id="4" name="Freeform 4"/>
          <p:cNvSpPr/>
          <p:nvPr/>
        </p:nvSpPr>
        <p:spPr>
          <a:xfrm>
            <a:off x="11166808" y="797800"/>
            <a:ext cx="4731767" cy="4700222"/>
          </a:xfrm>
          <a:custGeom>
            <a:avLst/>
            <a:gdLst/>
            <a:ahLst/>
            <a:cxnLst/>
            <a:rect l="l" t="t" r="r" b="b"/>
            <a:pathLst>
              <a:path w="4731767" h="4700222">
                <a:moveTo>
                  <a:pt x="0" y="0"/>
                </a:moveTo>
                <a:lnTo>
                  <a:pt x="4731767" y="0"/>
                </a:lnTo>
                <a:lnTo>
                  <a:pt x="4731767" y="4700222"/>
                </a:lnTo>
                <a:lnTo>
                  <a:pt x="0" y="470022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5" name="Group 5"/>
          <p:cNvGrpSpPr/>
          <p:nvPr/>
        </p:nvGrpSpPr>
        <p:grpSpPr>
          <a:xfrm>
            <a:off x="11454539" y="1069767"/>
            <a:ext cx="4156304" cy="4156288"/>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GB"/>
            </a:p>
          </p:txBody>
        </p:sp>
      </p:grpSp>
      <p:sp>
        <p:nvSpPr>
          <p:cNvPr id="7" name="Freeform 7"/>
          <p:cNvSpPr/>
          <p:nvPr/>
        </p:nvSpPr>
        <p:spPr>
          <a:xfrm>
            <a:off x="14316457" y="5498022"/>
            <a:ext cx="3508247" cy="3484859"/>
          </a:xfrm>
          <a:custGeom>
            <a:avLst/>
            <a:gdLst/>
            <a:ahLst/>
            <a:cxnLst/>
            <a:rect l="l" t="t" r="r" b="b"/>
            <a:pathLst>
              <a:path w="3508247" h="3484859">
                <a:moveTo>
                  <a:pt x="0" y="0"/>
                </a:moveTo>
                <a:lnTo>
                  <a:pt x="3508247" y="0"/>
                </a:lnTo>
                <a:lnTo>
                  <a:pt x="3508247" y="3484860"/>
                </a:lnTo>
                <a:lnTo>
                  <a:pt x="0" y="348486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a:p>
        </p:txBody>
      </p:sp>
      <p:grpSp>
        <p:nvGrpSpPr>
          <p:cNvPr id="8" name="Group 8"/>
          <p:cNvGrpSpPr/>
          <p:nvPr/>
        </p:nvGrpSpPr>
        <p:grpSpPr>
          <a:xfrm>
            <a:off x="14529788" y="5699665"/>
            <a:ext cx="3081585" cy="3081573"/>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000000">
                <a:alpha val="0"/>
              </a:srgbClr>
            </a:solidFill>
            <a:ln w="12700">
              <a:solidFill>
                <a:srgbClr val="000000"/>
              </a:solidFill>
            </a:ln>
          </p:spPr>
          <p:txBody>
            <a:bodyPr/>
            <a:lstStyle/>
            <a:p>
              <a:endParaRPr lang="en-GB"/>
            </a:p>
          </p:txBody>
        </p:sp>
      </p:grpSp>
      <p:sp>
        <p:nvSpPr>
          <p:cNvPr id="10" name="TextBox 10"/>
          <p:cNvSpPr txBox="1"/>
          <p:nvPr/>
        </p:nvSpPr>
        <p:spPr>
          <a:xfrm>
            <a:off x="1235997" y="1407389"/>
            <a:ext cx="8528348"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CÁC TÍNH NĂNG CHÍNH</a:t>
            </a:r>
          </a:p>
        </p:txBody>
      </p:sp>
      <p:sp>
        <p:nvSpPr>
          <p:cNvPr id="11" name="TextBox 11"/>
          <p:cNvSpPr txBox="1"/>
          <p:nvPr/>
        </p:nvSpPr>
        <p:spPr>
          <a:xfrm>
            <a:off x="2089140" y="3043136"/>
            <a:ext cx="2937675" cy="863468"/>
          </a:xfrm>
          <a:prstGeom prst="rect">
            <a:avLst/>
          </a:prstGeom>
        </p:spPr>
        <p:txBody>
          <a:bodyPr lIns="0" tIns="0" rIns="0" bIns="0" rtlCol="0" anchor="t">
            <a:spAutoFit/>
          </a:bodyPr>
          <a:lstStyle/>
          <a:p>
            <a:pPr>
              <a:lnSpc>
                <a:spcPts val="7000"/>
              </a:lnSpc>
              <a:spcBef>
                <a:spcPct val="0"/>
              </a:spcBef>
            </a:pPr>
            <a:r>
              <a:rPr lang="en-US" sz="5000" spc="100">
                <a:solidFill>
                  <a:srgbClr val="FFFFFF"/>
                </a:solidFill>
                <a:latin typeface="Roboto"/>
              </a:rPr>
              <a:t>User</a:t>
            </a:r>
          </a:p>
        </p:txBody>
      </p:sp>
      <p:sp>
        <p:nvSpPr>
          <p:cNvPr id="12" name="TextBox 12"/>
          <p:cNvSpPr txBox="1"/>
          <p:nvPr/>
        </p:nvSpPr>
        <p:spPr>
          <a:xfrm>
            <a:off x="2089140" y="4060957"/>
            <a:ext cx="3397250" cy="863468"/>
          </a:xfrm>
          <a:prstGeom prst="rect">
            <a:avLst/>
          </a:prstGeom>
        </p:spPr>
        <p:txBody>
          <a:bodyPr lIns="0" tIns="0" rIns="0" bIns="0" rtlCol="0" anchor="t">
            <a:spAutoFit/>
          </a:bodyPr>
          <a:lstStyle/>
          <a:p>
            <a:pPr>
              <a:lnSpc>
                <a:spcPts val="7000"/>
              </a:lnSpc>
              <a:spcBef>
                <a:spcPct val="0"/>
              </a:spcBef>
            </a:pPr>
            <a:r>
              <a:rPr lang="en-US" sz="5000" spc="100">
                <a:solidFill>
                  <a:srgbClr val="FFFFFF"/>
                </a:solidFill>
                <a:latin typeface="Roboto"/>
              </a:rPr>
              <a:t>BPXacThuc</a:t>
            </a:r>
          </a:p>
        </p:txBody>
      </p:sp>
      <p:sp>
        <p:nvSpPr>
          <p:cNvPr id="13" name="TextBox 13"/>
          <p:cNvSpPr txBox="1"/>
          <p:nvPr/>
        </p:nvSpPr>
        <p:spPr>
          <a:xfrm>
            <a:off x="2089140" y="5076825"/>
            <a:ext cx="4387860" cy="863468"/>
          </a:xfrm>
          <a:prstGeom prst="rect">
            <a:avLst/>
          </a:prstGeom>
        </p:spPr>
        <p:txBody>
          <a:bodyPr wrap="square" lIns="0" tIns="0" rIns="0" bIns="0" rtlCol="0" anchor="t">
            <a:spAutoFit/>
          </a:bodyPr>
          <a:lstStyle/>
          <a:p>
            <a:pPr>
              <a:lnSpc>
                <a:spcPts val="7000"/>
              </a:lnSpc>
              <a:spcBef>
                <a:spcPct val="0"/>
              </a:spcBef>
            </a:pPr>
            <a:r>
              <a:rPr lang="en-US" sz="5000" spc="100" dirty="0" err="1">
                <a:solidFill>
                  <a:srgbClr val="FFFFFF"/>
                </a:solidFill>
                <a:latin typeface="Roboto"/>
              </a:rPr>
              <a:t>BPXetDuyet</a:t>
            </a:r>
            <a:endParaRPr lang="en-US" sz="5000" spc="100" dirty="0">
              <a:solidFill>
                <a:srgbClr val="FFFFFF"/>
              </a:solidFill>
              <a:latin typeface="Roboto"/>
            </a:endParaRPr>
          </a:p>
        </p:txBody>
      </p:sp>
      <p:sp>
        <p:nvSpPr>
          <p:cNvPr id="14" name="TextBox 14"/>
          <p:cNvSpPr txBox="1"/>
          <p:nvPr/>
        </p:nvSpPr>
        <p:spPr>
          <a:xfrm>
            <a:off x="2143518" y="6016493"/>
            <a:ext cx="4387860" cy="863468"/>
          </a:xfrm>
          <a:prstGeom prst="rect">
            <a:avLst/>
          </a:prstGeom>
        </p:spPr>
        <p:txBody>
          <a:bodyPr wrap="square" lIns="0" tIns="0" rIns="0" bIns="0" rtlCol="0" anchor="t">
            <a:spAutoFit/>
          </a:bodyPr>
          <a:lstStyle/>
          <a:p>
            <a:pPr>
              <a:lnSpc>
                <a:spcPts val="7000"/>
              </a:lnSpc>
              <a:spcBef>
                <a:spcPct val="0"/>
              </a:spcBef>
            </a:pPr>
            <a:r>
              <a:rPr lang="en-US" sz="5000" spc="100" dirty="0" err="1">
                <a:solidFill>
                  <a:srgbClr val="FFFFFF"/>
                </a:solidFill>
                <a:latin typeface="Roboto"/>
              </a:rPr>
              <a:t>BPLuuTru</a:t>
            </a:r>
            <a:endParaRPr lang="en-US" sz="5000" spc="100" dirty="0">
              <a:solidFill>
                <a:srgbClr val="FFFFFF"/>
              </a:solidFill>
              <a:latin typeface="Roboto"/>
            </a:endParaRPr>
          </a:p>
        </p:txBody>
      </p:sp>
      <p:sp>
        <p:nvSpPr>
          <p:cNvPr id="15" name="TextBox 15"/>
          <p:cNvSpPr txBox="1"/>
          <p:nvPr/>
        </p:nvSpPr>
        <p:spPr>
          <a:xfrm>
            <a:off x="2143518" y="7135677"/>
            <a:ext cx="5160142" cy="863468"/>
          </a:xfrm>
          <a:prstGeom prst="rect">
            <a:avLst/>
          </a:prstGeom>
        </p:spPr>
        <p:txBody>
          <a:bodyPr wrap="square" lIns="0" tIns="0" rIns="0" bIns="0" rtlCol="0" anchor="t">
            <a:spAutoFit/>
          </a:bodyPr>
          <a:lstStyle/>
          <a:p>
            <a:pPr>
              <a:lnSpc>
                <a:spcPts val="7000"/>
              </a:lnSpc>
              <a:spcBef>
                <a:spcPct val="0"/>
              </a:spcBef>
            </a:pPr>
            <a:r>
              <a:rPr lang="en-US" sz="5000" spc="100" dirty="0" err="1">
                <a:solidFill>
                  <a:srgbClr val="FFFFFF"/>
                </a:solidFill>
                <a:latin typeface="Roboto"/>
              </a:rPr>
              <a:t>BPGIamSat</a:t>
            </a:r>
            <a:endParaRPr lang="en-US" sz="5000" spc="100" dirty="0">
              <a:solidFill>
                <a:srgbClr val="FFFFFF"/>
              </a:solidFill>
              <a:latin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rot="-5400000">
            <a:off x="11878278" y="3277835"/>
            <a:ext cx="9804041" cy="2156889"/>
          </a:xfrm>
          <a:custGeom>
            <a:avLst/>
            <a:gdLst/>
            <a:ahLst/>
            <a:cxnLst/>
            <a:rect l="l" t="t" r="r" b="b"/>
            <a:pathLst>
              <a:path w="9804041" h="2156889">
                <a:moveTo>
                  <a:pt x="0" y="0"/>
                </a:moveTo>
                <a:lnTo>
                  <a:pt x="9804042" y="0"/>
                </a:lnTo>
                <a:lnTo>
                  <a:pt x="9804042" y="2156889"/>
                </a:lnTo>
                <a:lnTo>
                  <a:pt x="0" y="2156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TextBox 3"/>
          <p:cNvSpPr txBox="1"/>
          <p:nvPr/>
        </p:nvSpPr>
        <p:spPr>
          <a:xfrm>
            <a:off x="0" y="688538"/>
            <a:ext cx="14024473" cy="2114484"/>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LỢI ÍCH KHI SỬ DỤNG CÔNG NGHỆ  SPRING MVC</a:t>
            </a:r>
          </a:p>
        </p:txBody>
      </p:sp>
      <p:sp>
        <p:nvSpPr>
          <p:cNvPr id="4" name="TextBox 4"/>
          <p:cNvSpPr txBox="1"/>
          <p:nvPr/>
        </p:nvSpPr>
        <p:spPr>
          <a:xfrm>
            <a:off x="1272914" y="3428734"/>
            <a:ext cx="15567753" cy="679384"/>
          </a:xfrm>
          <a:prstGeom prst="rect">
            <a:avLst/>
          </a:prstGeom>
        </p:spPr>
        <p:txBody>
          <a:bodyPr lIns="0" tIns="0" rIns="0" bIns="0" rtlCol="0" anchor="t">
            <a:spAutoFit/>
          </a:bodyPr>
          <a:lstStyle/>
          <a:p>
            <a:pPr>
              <a:lnSpc>
                <a:spcPts val="5599"/>
              </a:lnSpc>
              <a:spcBef>
                <a:spcPct val="0"/>
              </a:spcBef>
            </a:pPr>
            <a:r>
              <a:rPr lang="en-US" sz="3999" spc="79">
                <a:solidFill>
                  <a:srgbClr val="FFFFFF"/>
                </a:solidFill>
                <a:latin typeface="Roboto"/>
              </a:rPr>
              <a:t>Các tầng trong Spring MVC độc lập nên việc unit test dễ dàng hơn.</a:t>
            </a:r>
          </a:p>
        </p:txBody>
      </p:sp>
      <p:sp>
        <p:nvSpPr>
          <p:cNvPr id="5" name="TextBox 5"/>
          <p:cNvSpPr txBox="1"/>
          <p:nvPr/>
        </p:nvSpPr>
        <p:spPr>
          <a:xfrm>
            <a:off x="1272914" y="4733829"/>
            <a:ext cx="14963002" cy="1384168"/>
          </a:xfrm>
          <a:prstGeom prst="rect">
            <a:avLst/>
          </a:prstGeom>
        </p:spPr>
        <p:txBody>
          <a:bodyPr lIns="0" tIns="0" rIns="0" bIns="0" rtlCol="0" anchor="t">
            <a:spAutoFit/>
          </a:bodyPr>
          <a:lstStyle/>
          <a:p>
            <a:pPr>
              <a:lnSpc>
                <a:spcPts val="5599"/>
              </a:lnSpc>
              <a:spcBef>
                <a:spcPct val="0"/>
              </a:spcBef>
            </a:pPr>
            <a:r>
              <a:rPr lang="en-US" sz="3999" spc="79">
                <a:solidFill>
                  <a:srgbClr val="FFFFFF"/>
                </a:solidFill>
                <a:latin typeface="Roboto"/>
              </a:rPr>
              <a:t>Phần view có thể tích hợp với nhiều Framework về UI như JSF, Freemarker, Themeleaf…</a:t>
            </a:r>
          </a:p>
        </p:txBody>
      </p:sp>
      <p:sp>
        <p:nvSpPr>
          <p:cNvPr id="6" name="TextBox 6"/>
          <p:cNvSpPr txBox="1"/>
          <p:nvPr/>
        </p:nvSpPr>
        <p:spPr>
          <a:xfrm>
            <a:off x="1272914" y="6443777"/>
            <a:ext cx="15171589" cy="1384168"/>
          </a:xfrm>
          <a:prstGeom prst="rect">
            <a:avLst/>
          </a:prstGeom>
        </p:spPr>
        <p:txBody>
          <a:bodyPr lIns="0" tIns="0" rIns="0" bIns="0" rtlCol="0" anchor="t">
            <a:spAutoFit/>
          </a:bodyPr>
          <a:lstStyle/>
          <a:p>
            <a:pPr>
              <a:lnSpc>
                <a:spcPts val="5599"/>
              </a:lnSpc>
              <a:spcBef>
                <a:spcPct val="0"/>
              </a:spcBef>
            </a:pPr>
            <a:r>
              <a:rPr lang="en-US" sz="3999" spc="79">
                <a:solidFill>
                  <a:srgbClr val="FFFFFF"/>
                </a:solidFill>
                <a:latin typeface="Roboto"/>
              </a:rPr>
              <a:t>Hỗ trợ cả Annotation và XML config giúp việc phát triển nhanh hơn và sạch hơn.</a:t>
            </a:r>
          </a:p>
        </p:txBody>
      </p:sp>
      <p:sp>
        <p:nvSpPr>
          <p:cNvPr id="7" name="TextBox 7"/>
          <p:cNvSpPr txBox="1"/>
          <p:nvPr/>
        </p:nvSpPr>
        <p:spPr>
          <a:xfrm>
            <a:off x="1272914" y="8048805"/>
            <a:ext cx="15660017" cy="1384168"/>
          </a:xfrm>
          <a:prstGeom prst="rect">
            <a:avLst/>
          </a:prstGeom>
        </p:spPr>
        <p:txBody>
          <a:bodyPr lIns="0" tIns="0" rIns="0" bIns="0" rtlCol="0" anchor="t">
            <a:spAutoFit/>
          </a:bodyPr>
          <a:lstStyle/>
          <a:p>
            <a:pPr>
              <a:lnSpc>
                <a:spcPts val="5599"/>
              </a:lnSpc>
              <a:spcBef>
                <a:spcPct val="0"/>
              </a:spcBef>
            </a:pPr>
            <a:r>
              <a:rPr lang="en-US" sz="3999" spc="79">
                <a:solidFill>
                  <a:srgbClr val="FFFFFF"/>
                </a:solidFill>
                <a:latin typeface="Roboto"/>
              </a:rPr>
              <a:t>Cung cấp việc phân chia một cách rõ ràng, linh hoạt giữa controller, service, data acces layer.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4289707" y="5143500"/>
            <a:ext cx="9466093" cy="4402165"/>
          </a:xfrm>
          <a:custGeom>
            <a:avLst/>
            <a:gdLst/>
            <a:ahLst/>
            <a:cxnLst/>
            <a:rect l="l" t="t" r="r" b="b"/>
            <a:pathLst>
              <a:path w="9466093" h="4402165">
                <a:moveTo>
                  <a:pt x="0" y="0"/>
                </a:moveTo>
                <a:lnTo>
                  <a:pt x="9466093" y="0"/>
                </a:lnTo>
                <a:lnTo>
                  <a:pt x="9466093" y="4402165"/>
                </a:lnTo>
                <a:lnTo>
                  <a:pt x="0" y="4402165"/>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264185" y="539810"/>
            <a:ext cx="15759629"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CÁC TÍNH NĂNG BẢO MẬT </a:t>
            </a:r>
          </a:p>
        </p:txBody>
      </p:sp>
      <p:sp>
        <p:nvSpPr>
          <p:cNvPr id="4" name="TextBox 4"/>
          <p:cNvSpPr txBox="1"/>
          <p:nvPr/>
        </p:nvSpPr>
        <p:spPr>
          <a:xfrm>
            <a:off x="10585048" y="3213898"/>
            <a:ext cx="6452621" cy="800550"/>
          </a:xfrm>
          <a:prstGeom prst="rect">
            <a:avLst/>
          </a:prstGeom>
        </p:spPr>
        <p:txBody>
          <a:bodyPr lIns="0" tIns="0" rIns="0" bIns="0" rtlCol="0" anchor="t">
            <a:spAutoFit/>
          </a:bodyPr>
          <a:lstStyle/>
          <a:p>
            <a:pPr algn="ctr">
              <a:lnSpc>
                <a:spcPts val="6480"/>
              </a:lnSpc>
              <a:spcBef>
                <a:spcPct val="0"/>
              </a:spcBef>
            </a:pPr>
            <a:r>
              <a:rPr lang="en-US" sz="4628" spc="92" dirty="0" err="1">
                <a:solidFill>
                  <a:srgbClr val="FFFFFF"/>
                </a:solidFill>
                <a:latin typeface="Roboto"/>
              </a:rPr>
              <a:t>Bảo</a:t>
            </a:r>
            <a:r>
              <a:rPr lang="en-US" sz="4628" spc="92" dirty="0">
                <a:solidFill>
                  <a:srgbClr val="FFFFFF"/>
                </a:solidFill>
                <a:latin typeface="Roboto"/>
              </a:rPr>
              <a:t> </a:t>
            </a:r>
            <a:r>
              <a:rPr lang="en-US" sz="4628" spc="92" dirty="0" err="1">
                <a:solidFill>
                  <a:srgbClr val="FFFFFF"/>
                </a:solidFill>
                <a:latin typeface="Roboto"/>
              </a:rPr>
              <a:t>mật</a:t>
            </a:r>
            <a:r>
              <a:rPr lang="en-US" sz="4628" spc="92" dirty="0">
                <a:solidFill>
                  <a:srgbClr val="FFFFFF"/>
                </a:solidFill>
                <a:latin typeface="Roboto"/>
              </a:rPr>
              <a:t> </a:t>
            </a:r>
            <a:r>
              <a:rPr lang="en-US" sz="4628" spc="92" dirty="0" err="1">
                <a:solidFill>
                  <a:srgbClr val="FFFFFF"/>
                </a:solidFill>
                <a:latin typeface="Roboto"/>
              </a:rPr>
              <a:t>dữ</a:t>
            </a:r>
            <a:r>
              <a:rPr lang="en-US" sz="4628" spc="92" dirty="0">
                <a:solidFill>
                  <a:srgbClr val="FFFFFF"/>
                </a:solidFill>
                <a:latin typeface="Roboto"/>
              </a:rPr>
              <a:t> </a:t>
            </a:r>
            <a:r>
              <a:rPr lang="en-US" sz="4628" spc="92" dirty="0" err="1">
                <a:solidFill>
                  <a:srgbClr val="FFFFFF"/>
                </a:solidFill>
                <a:latin typeface="Roboto"/>
              </a:rPr>
              <a:t>liệu</a:t>
            </a:r>
            <a:r>
              <a:rPr lang="en-US" sz="4628" spc="92" dirty="0">
                <a:solidFill>
                  <a:srgbClr val="FFFFFF"/>
                </a:solidFill>
                <a:latin typeface="Roboto"/>
              </a:rPr>
              <a:t> </a:t>
            </a:r>
            <a:r>
              <a:rPr lang="en-US" sz="4628" spc="92" dirty="0" err="1">
                <a:solidFill>
                  <a:srgbClr val="FFFFFF"/>
                </a:solidFill>
                <a:latin typeface="Roboto"/>
              </a:rPr>
              <a:t>với</a:t>
            </a:r>
            <a:r>
              <a:rPr lang="en-US" sz="4628" spc="92" dirty="0">
                <a:solidFill>
                  <a:srgbClr val="FFFFFF"/>
                </a:solidFill>
                <a:latin typeface="Roboto"/>
              </a:rPr>
              <a:t> RLS</a:t>
            </a:r>
          </a:p>
        </p:txBody>
      </p:sp>
      <p:sp>
        <p:nvSpPr>
          <p:cNvPr id="5" name="TextBox 5"/>
          <p:cNvSpPr txBox="1"/>
          <p:nvPr/>
        </p:nvSpPr>
        <p:spPr>
          <a:xfrm>
            <a:off x="151789" y="3238500"/>
            <a:ext cx="8275836" cy="796699"/>
          </a:xfrm>
          <a:prstGeom prst="rect">
            <a:avLst/>
          </a:prstGeom>
        </p:spPr>
        <p:txBody>
          <a:bodyPr lIns="0" tIns="0" rIns="0" bIns="0" rtlCol="0" anchor="t">
            <a:spAutoFit/>
          </a:bodyPr>
          <a:lstStyle/>
          <a:p>
            <a:pPr algn="ctr">
              <a:lnSpc>
                <a:spcPts val="6481"/>
              </a:lnSpc>
              <a:spcBef>
                <a:spcPct val="0"/>
              </a:spcBef>
            </a:pPr>
            <a:r>
              <a:rPr lang="en-US" sz="4629" spc="92" dirty="0" err="1">
                <a:solidFill>
                  <a:srgbClr val="FFFFFF"/>
                </a:solidFill>
                <a:latin typeface="Roboto"/>
              </a:rPr>
              <a:t>Bảo</a:t>
            </a:r>
            <a:r>
              <a:rPr lang="en-US" sz="4629" spc="92" dirty="0">
                <a:solidFill>
                  <a:srgbClr val="FFFFFF"/>
                </a:solidFill>
                <a:latin typeface="Roboto"/>
              </a:rPr>
              <a:t> </a:t>
            </a:r>
            <a:r>
              <a:rPr lang="en-US" sz="4629" spc="92" dirty="0" err="1">
                <a:solidFill>
                  <a:srgbClr val="FFFFFF"/>
                </a:solidFill>
                <a:latin typeface="Roboto"/>
              </a:rPr>
              <a:t>mật</a:t>
            </a:r>
            <a:r>
              <a:rPr lang="en-US" sz="4629" spc="92" dirty="0">
                <a:solidFill>
                  <a:srgbClr val="FFFFFF"/>
                </a:solidFill>
                <a:latin typeface="Roboto"/>
              </a:rPr>
              <a:t> </a:t>
            </a:r>
            <a:r>
              <a:rPr lang="en-US" sz="4629" spc="92" dirty="0" err="1">
                <a:solidFill>
                  <a:srgbClr val="FFFFFF"/>
                </a:solidFill>
                <a:latin typeface="Roboto"/>
              </a:rPr>
              <a:t>dữ</a:t>
            </a:r>
            <a:r>
              <a:rPr lang="en-US" sz="4629" spc="92" dirty="0">
                <a:solidFill>
                  <a:srgbClr val="FFFFFF"/>
                </a:solidFill>
                <a:latin typeface="Roboto"/>
              </a:rPr>
              <a:t> </a:t>
            </a:r>
            <a:r>
              <a:rPr lang="en-US" sz="4629" spc="92" dirty="0" err="1">
                <a:solidFill>
                  <a:srgbClr val="FFFFFF"/>
                </a:solidFill>
                <a:latin typeface="Roboto"/>
              </a:rPr>
              <a:t>liệu</a:t>
            </a:r>
            <a:r>
              <a:rPr lang="en-US" sz="4629" spc="92" dirty="0">
                <a:solidFill>
                  <a:srgbClr val="FFFFFF"/>
                </a:solidFill>
                <a:latin typeface="Roboto"/>
              </a:rPr>
              <a:t> </a:t>
            </a:r>
            <a:r>
              <a:rPr lang="en-US" sz="4629" spc="92" dirty="0" err="1">
                <a:solidFill>
                  <a:srgbClr val="FFFFFF"/>
                </a:solidFill>
                <a:latin typeface="Roboto"/>
              </a:rPr>
              <a:t>với</a:t>
            </a:r>
            <a:r>
              <a:rPr lang="en-US" sz="4629" spc="92" dirty="0">
                <a:solidFill>
                  <a:srgbClr val="FFFFFF"/>
                </a:solidFill>
                <a:latin typeface="Roboto"/>
              </a:rPr>
              <a:t> Encryption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2735925" y="-977316"/>
            <a:ext cx="9804041" cy="2156889"/>
          </a:xfrm>
          <a:custGeom>
            <a:avLst/>
            <a:gdLst/>
            <a:ahLst/>
            <a:cxnLst/>
            <a:rect l="l" t="t" r="r" b="b"/>
            <a:pathLst>
              <a:path w="9804041" h="2156889">
                <a:moveTo>
                  <a:pt x="0" y="0"/>
                </a:moveTo>
                <a:lnTo>
                  <a:pt x="9804041" y="0"/>
                </a:lnTo>
                <a:lnTo>
                  <a:pt x="9804041" y="2156889"/>
                </a:lnTo>
                <a:lnTo>
                  <a:pt x="0" y="21568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a:p>
        </p:txBody>
      </p:sp>
      <p:sp>
        <p:nvSpPr>
          <p:cNvPr id="3" name="Freeform 3"/>
          <p:cNvSpPr/>
          <p:nvPr/>
        </p:nvSpPr>
        <p:spPr>
          <a:xfrm>
            <a:off x="9718912" y="2699336"/>
            <a:ext cx="7701163" cy="4888327"/>
          </a:xfrm>
          <a:custGeom>
            <a:avLst/>
            <a:gdLst/>
            <a:ahLst/>
            <a:cxnLst/>
            <a:rect l="l" t="t" r="r" b="b"/>
            <a:pathLst>
              <a:path w="7701163" h="4888327">
                <a:moveTo>
                  <a:pt x="0" y="0"/>
                </a:moveTo>
                <a:lnTo>
                  <a:pt x="7701164" y="0"/>
                </a:lnTo>
                <a:lnTo>
                  <a:pt x="7701164" y="4888328"/>
                </a:lnTo>
                <a:lnTo>
                  <a:pt x="0" y="4888328"/>
                </a:lnTo>
                <a:lnTo>
                  <a:pt x="0" y="0"/>
                </a:lnTo>
                <a:close/>
              </a:path>
            </a:pathLst>
          </a:custGeom>
          <a:blipFill>
            <a:blip r:embed="rId4"/>
            <a:stretch>
              <a:fillRect/>
            </a:stretch>
          </a:blipFill>
        </p:spPr>
        <p:txBody>
          <a:bodyPr/>
          <a:lstStyle/>
          <a:p>
            <a:endParaRPr lang="en-GB"/>
          </a:p>
        </p:txBody>
      </p:sp>
      <p:sp>
        <p:nvSpPr>
          <p:cNvPr id="4" name="TextBox 4"/>
          <p:cNvSpPr txBox="1"/>
          <p:nvPr/>
        </p:nvSpPr>
        <p:spPr>
          <a:xfrm>
            <a:off x="1285049" y="4781600"/>
            <a:ext cx="7389151"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THIẾT KẾ HỆ THỐNG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2243"/>
        </a:solidFill>
        <a:effectLst/>
      </p:bgPr>
    </p:bg>
    <p:spTree>
      <p:nvGrpSpPr>
        <p:cNvPr id="1" name=""/>
        <p:cNvGrpSpPr/>
        <p:nvPr/>
      </p:nvGrpSpPr>
      <p:grpSpPr>
        <a:xfrm>
          <a:off x="0" y="0"/>
          <a:ext cx="0" cy="0"/>
          <a:chOff x="0" y="0"/>
          <a:chExt cx="0" cy="0"/>
        </a:xfrm>
      </p:grpSpPr>
      <p:sp>
        <p:nvSpPr>
          <p:cNvPr id="2" name="Freeform 2"/>
          <p:cNvSpPr/>
          <p:nvPr/>
        </p:nvSpPr>
        <p:spPr>
          <a:xfrm>
            <a:off x="3261211" y="1937495"/>
            <a:ext cx="11765579" cy="7320805"/>
          </a:xfrm>
          <a:custGeom>
            <a:avLst/>
            <a:gdLst/>
            <a:ahLst/>
            <a:cxnLst/>
            <a:rect l="l" t="t" r="r" b="b"/>
            <a:pathLst>
              <a:path w="11765579" h="7320805">
                <a:moveTo>
                  <a:pt x="0" y="0"/>
                </a:moveTo>
                <a:lnTo>
                  <a:pt x="11765578" y="0"/>
                </a:lnTo>
                <a:lnTo>
                  <a:pt x="11765578" y="7320805"/>
                </a:lnTo>
                <a:lnTo>
                  <a:pt x="0" y="7320805"/>
                </a:lnTo>
                <a:lnTo>
                  <a:pt x="0" y="0"/>
                </a:lnTo>
                <a:close/>
              </a:path>
            </a:pathLst>
          </a:custGeom>
          <a:blipFill>
            <a:blip r:embed="rId2"/>
            <a:stretch>
              <a:fillRect/>
            </a:stretch>
          </a:blipFill>
        </p:spPr>
        <p:txBody>
          <a:bodyPr/>
          <a:lstStyle/>
          <a:p>
            <a:endParaRPr lang="en-GB"/>
          </a:p>
        </p:txBody>
      </p:sp>
      <p:sp>
        <p:nvSpPr>
          <p:cNvPr id="3" name="TextBox 3"/>
          <p:cNvSpPr txBox="1"/>
          <p:nvPr/>
        </p:nvSpPr>
        <p:spPr>
          <a:xfrm>
            <a:off x="1264185" y="539810"/>
            <a:ext cx="15759629" cy="1047717"/>
          </a:xfrm>
          <a:prstGeom prst="rect">
            <a:avLst/>
          </a:prstGeom>
        </p:spPr>
        <p:txBody>
          <a:bodyPr lIns="0" tIns="0" rIns="0" bIns="0" rtlCol="0" anchor="t">
            <a:spAutoFit/>
          </a:bodyPr>
          <a:lstStyle/>
          <a:p>
            <a:pPr algn="ctr">
              <a:lnSpc>
                <a:spcPts val="8400"/>
              </a:lnSpc>
              <a:spcBef>
                <a:spcPct val="0"/>
              </a:spcBef>
            </a:pPr>
            <a:r>
              <a:rPr lang="en-US" sz="6000" spc="120">
                <a:solidFill>
                  <a:srgbClr val="FFFFFF"/>
                </a:solidFill>
                <a:latin typeface="Roboto"/>
              </a:rPr>
              <a:t>THIẾT KẾ ERD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508</Words>
  <Application>Microsoft Office PowerPoint</Application>
  <PresentationFormat>Custom</PresentationFormat>
  <Paragraphs>87</Paragraphs>
  <Slides>24</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Arial</vt:lpstr>
      <vt:lpstr>Noto Serif Display</vt:lpstr>
      <vt:lpstr>Glacial Indifference</vt:lpstr>
      <vt:lpstr>Roboto Bold</vt:lpstr>
      <vt:lpstr>Nunito Sans Bold</vt:lpstr>
      <vt:lpstr>Nunito Sans</vt:lpstr>
      <vt:lpstr>Roboto</vt:lpstr>
      <vt:lpstr>Muli Bold</vt:lpstr>
      <vt:lpstr>Calibri</vt:lpstr>
      <vt:lpstr>Muli Semi-Bold</vt:lpstr>
      <vt:lpstr>Nunito Sans Heavy</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BMCSDL_FinalProject</dc:title>
  <cp:lastModifiedBy>Nguyễn Toàn</cp:lastModifiedBy>
  <cp:revision>2</cp:revision>
  <dcterms:created xsi:type="dcterms:W3CDTF">2006-08-16T00:00:00Z</dcterms:created>
  <dcterms:modified xsi:type="dcterms:W3CDTF">2023-12-18T16:07:27Z</dcterms:modified>
  <dc:identifier>DAF3QlObniE</dc:identifier>
</cp:coreProperties>
</file>